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59"/>
  </p:notesMasterIdLst>
  <p:sldIdLst>
    <p:sldId id="256" r:id="rId4"/>
    <p:sldId id="386" r:id="rId5"/>
    <p:sldId id="458" r:id="rId6"/>
    <p:sldId id="461" r:id="rId7"/>
    <p:sldId id="434" r:id="rId8"/>
    <p:sldId id="457" r:id="rId9"/>
    <p:sldId id="462" r:id="rId10"/>
    <p:sldId id="464" r:id="rId11"/>
    <p:sldId id="463" r:id="rId12"/>
    <p:sldId id="465" r:id="rId13"/>
    <p:sldId id="466" r:id="rId14"/>
    <p:sldId id="467" r:id="rId15"/>
    <p:sldId id="468" r:id="rId16"/>
    <p:sldId id="469" r:id="rId17"/>
    <p:sldId id="470" r:id="rId18"/>
    <p:sldId id="471" r:id="rId19"/>
    <p:sldId id="472" r:id="rId20"/>
    <p:sldId id="473" r:id="rId21"/>
    <p:sldId id="479" r:id="rId22"/>
    <p:sldId id="474" r:id="rId23"/>
    <p:sldId id="480" r:id="rId24"/>
    <p:sldId id="481" r:id="rId25"/>
    <p:sldId id="475" r:id="rId26"/>
    <p:sldId id="476" r:id="rId27"/>
    <p:sldId id="477" r:id="rId28"/>
    <p:sldId id="478" r:id="rId29"/>
    <p:sldId id="482" r:id="rId30"/>
    <p:sldId id="492" r:id="rId31"/>
    <p:sldId id="483" r:id="rId32"/>
    <p:sldId id="493" r:id="rId33"/>
    <p:sldId id="494" r:id="rId34"/>
    <p:sldId id="495" r:id="rId35"/>
    <p:sldId id="496" r:id="rId36"/>
    <p:sldId id="502" r:id="rId37"/>
    <p:sldId id="497" r:id="rId38"/>
    <p:sldId id="498" r:id="rId39"/>
    <p:sldId id="499" r:id="rId40"/>
    <p:sldId id="501" r:id="rId41"/>
    <p:sldId id="500" r:id="rId42"/>
    <p:sldId id="503" r:id="rId43"/>
    <p:sldId id="504" r:id="rId44"/>
    <p:sldId id="511" r:id="rId45"/>
    <p:sldId id="505" r:id="rId46"/>
    <p:sldId id="512" r:id="rId47"/>
    <p:sldId id="506" r:id="rId48"/>
    <p:sldId id="507" r:id="rId49"/>
    <p:sldId id="508" r:id="rId50"/>
    <p:sldId id="509" r:id="rId51"/>
    <p:sldId id="510" r:id="rId52"/>
    <p:sldId id="514" r:id="rId53"/>
    <p:sldId id="515" r:id="rId54"/>
    <p:sldId id="516" r:id="rId55"/>
    <p:sldId id="517" r:id="rId56"/>
    <p:sldId id="513" r:id="rId57"/>
    <p:sldId id="518" r:id="rId5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598" autoAdjust="0"/>
  </p:normalViewPr>
  <p:slideViewPr>
    <p:cSldViewPr snapToGrid="0">
      <p:cViewPr varScale="1">
        <p:scale>
          <a:sx n="53" d="100"/>
          <a:sy n="53" d="100"/>
        </p:scale>
        <p:origin x="1140" y="48"/>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5CA7A-C7F9-4B87-827E-71EE8BAFE1FD}" type="datetimeFigureOut">
              <a:rPr lang="fr-FR" smtClean="0"/>
              <a:t>12/12/2025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5BE48-458B-4837-9C7F-7654C03C4D65}" type="slidenum">
              <a:rPr lang="fr-FR" smtClean="0"/>
              <a:t>‹#›</a:t>
            </a:fld>
            <a:endParaRPr lang="fr-FR"/>
          </a:p>
        </p:txBody>
      </p:sp>
    </p:spTree>
    <p:extLst>
      <p:ext uri="{BB962C8B-B14F-4D97-AF65-F5344CB8AC3E}">
        <p14:creationId xmlns:p14="http://schemas.microsoft.com/office/powerpoint/2010/main" val="1225196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065BE48-458B-4837-9C7F-7654C03C4D65}" type="slidenum">
              <a:rPr lang="fr-FR" smtClean="0"/>
              <a:t>1</a:t>
            </a:fld>
            <a:endParaRPr lang="fr-FR"/>
          </a:p>
        </p:txBody>
      </p:sp>
    </p:spTree>
    <p:extLst>
      <p:ext uri="{BB962C8B-B14F-4D97-AF65-F5344CB8AC3E}">
        <p14:creationId xmlns:p14="http://schemas.microsoft.com/office/powerpoint/2010/main" val="348393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53ECB-0E73-E21E-537F-403EFE13D5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321243C-0A03-4C65-342C-726BDEF722F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FB42AB3-C5C5-9A33-8001-73B11B561C6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77DBACF-6563-BCBC-5EE8-333237204123}"/>
              </a:ext>
            </a:extLst>
          </p:cNvPr>
          <p:cNvSpPr>
            <a:spLocks noGrp="1"/>
          </p:cNvSpPr>
          <p:nvPr>
            <p:ph type="sldNum" sz="quarter" idx="5"/>
          </p:nvPr>
        </p:nvSpPr>
        <p:spPr/>
        <p:txBody>
          <a:bodyPr/>
          <a:lstStyle/>
          <a:p>
            <a:fld id="{9065BE48-458B-4837-9C7F-7654C03C4D65}" type="slidenum">
              <a:rPr lang="fr-FR" smtClean="0"/>
              <a:t>14</a:t>
            </a:fld>
            <a:endParaRPr lang="fr-FR"/>
          </a:p>
        </p:txBody>
      </p:sp>
    </p:spTree>
    <p:extLst>
      <p:ext uri="{BB962C8B-B14F-4D97-AF65-F5344CB8AC3E}">
        <p14:creationId xmlns:p14="http://schemas.microsoft.com/office/powerpoint/2010/main" val="55627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4265-92A3-E708-C31E-23BC168DA0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0742102-75D1-3199-AE68-D4EC88F4A682}"/>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FBD40E27-4F52-01EB-D959-BFE96FC763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9B7DD18-FDBC-A58D-EC85-4A925408F1C3}"/>
              </a:ext>
            </a:extLst>
          </p:cNvPr>
          <p:cNvSpPr>
            <a:spLocks noGrp="1"/>
          </p:cNvSpPr>
          <p:nvPr>
            <p:ph type="sldNum" sz="quarter" idx="5"/>
          </p:nvPr>
        </p:nvSpPr>
        <p:spPr/>
        <p:txBody>
          <a:bodyPr/>
          <a:lstStyle/>
          <a:p>
            <a:fld id="{9065BE48-458B-4837-9C7F-7654C03C4D65}" type="slidenum">
              <a:rPr lang="fr-FR" smtClean="0"/>
              <a:t>15</a:t>
            </a:fld>
            <a:endParaRPr lang="fr-FR"/>
          </a:p>
        </p:txBody>
      </p:sp>
    </p:spTree>
    <p:extLst>
      <p:ext uri="{BB962C8B-B14F-4D97-AF65-F5344CB8AC3E}">
        <p14:creationId xmlns:p14="http://schemas.microsoft.com/office/powerpoint/2010/main" val="2215500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94424-93DA-420A-AE8E-5E1B7CF9BE5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34B0CD4-50C4-EC6A-0407-233ED9949F4C}"/>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53EA80EB-2A06-CC04-3378-D509CF65E73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0D9B879-3AFB-8138-9946-AE729DD889A1}"/>
              </a:ext>
            </a:extLst>
          </p:cNvPr>
          <p:cNvSpPr>
            <a:spLocks noGrp="1"/>
          </p:cNvSpPr>
          <p:nvPr>
            <p:ph type="sldNum" sz="quarter" idx="5"/>
          </p:nvPr>
        </p:nvSpPr>
        <p:spPr/>
        <p:txBody>
          <a:bodyPr/>
          <a:lstStyle/>
          <a:p>
            <a:fld id="{9065BE48-458B-4837-9C7F-7654C03C4D65}" type="slidenum">
              <a:rPr lang="fr-FR" smtClean="0"/>
              <a:t>16</a:t>
            </a:fld>
            <a:endParaRPr lang="fr-FR"/>
          </a:p>
        </p:txBody>
      </p:sp>
    </p:spTree>
    <p:extLst>
      <p:ext uri="{BB962C8B-B14F-4D97-AF65-F5344CB8AC3E}">
        <p14:creationId xmlns:p14="http://schemas.microsoft.com/office/powerpoint/2010/main" val="315643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0BF94-0A3C-8DCD-FCE6-6F46463BD0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4C8173-FF0D-8DE9-1DB0-12131A8B215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3F2C2AB-E7F0-EA60-BB68-81AFE5EEFAFC}"/>
              </a:ext>
            </a:extLst>
          </p:cNvPr>
          <p:cNvSpPr>
            <a:spLocks noGrp="1"/>
          </p:cNvSpPr>
          <p:nvPr>
            <p:ph type="body" idx="1"/>
          </p:nvPr>
        </p:nvSpPr>
        <p:spPr/>
        <p:txBody>
          <a:bodyPr/>
          <a:lstStyle/>
          <a:p>
            <a:pPr marL="306070" marR="229235" indent="-294005">
              <a:lnSpc>
                <a:spcPct val="100299"/>
              </a:lnSpc>
              <a:spcBef>
                <a:spcPts val="80"/>
              </a:spcBef>
              <a:buChar char="•"/>
              <a:tabLst>
                <a:tab pos="306070" algn="l"/>
                <a:tab pos="326390" algn="l"/>
              </a:tabLst>
            </a:pPr>
            <a:r>
              <a:rPr lang="en-US" sz="1200" dirty="0">
                <a:latin typeface="Arial MT"/>
                <a:cs typeface="Arial MT"/>
              </a:rPr>
              <a:t>	Architectural Shik: Unlike the single-layer Hopfield Network, a Boltzmann machine can have hidden units.</a:t>
            </a:r>
          </a:p>
          <a:p>
            <a:pPr marL="306070" marR="229235" indent="-294005">
              <a:lnSpc>
                <a:spcPct val="100299"/>
              </a:lnSpc>
              <a:spcBef>
                <a:spcPts val="80"/>
              </a:spcBef>
              <a:buChar char="•"/>
              <a:tabLst>
                <a:tab pos="306070" algn="l"/>
                <a:tab pos="326390" algn="l"/>
              </a:tabLst>
            </a:pPr>
            <a:r>
              <a:rPr lang="en-US" sz="1200" dirty="0">
                <a:latin typeface="Arial MT"/>
                <a:cs typeface="Arial MT"/>
              </a:rPr>
              <a:t>Visible Units: Interface with the external world. Data is clamped onto these units.</a:t>
            </a:r>
          </a:p>
          <a:p>
            <a:pPr marL="306070" marR="229235" indent="-294005">
              <a:lnSpc>
                <a:spcPct val="100299"/>
              </a:lnSpc>
              <a:spcBef>
                <a:spcPts val="80"/>
              </a:spcBef>
              <a:buChar char="•"/>
              <a:tabLst>
                <a:tab pos="306070" algn="l"/>
                <a:tab pos="326390" algn="l"/>
              </a:tabLst>
            </a:pPr>
            <a:r>
              <a:rPr lang="en-US" sz="1200" dirty="0">
                <a:latin typeface="Arial MT"/>
                <a:cs typeface="Arial MT"/>
              </a:rPr>
              <a:t>Hidden Units: Have no direct connection to 	the outside. They are free to learn and  represent abstract features and correlations  within the data.</a:t>
            </a:r>
          </a:p>
          <a:p>
            <a:pPr marL="306070" marR="229235" indent="-294005">
              <a:lnSpc>
                <a:spcPct val="100299"/>
              </a:lnSpc>
              <a:spcBef>
                <a:spcPts val="80"/>
              </a:spcBef>
              <a:buChar char="•"/>
              <a:tabLst>
                <a:tab pos="306070" algn="l"/>
                <a:tab pos="326390" algn="l"/>
              </a:tabLst>
            </a:pPr>
            <a:r>
              <a:rPr lang="en-US" sz="1200" dirty="0">
                <a:latin typeface="Arial MT"/>
                <a:cs typeface="Arial MT"/>
              </a:rPr>
              <a:t>	A New Purpose: With hidden units, the network‘s new role is to construct an internal model or interpretation of the sensory input. The hidden units learn to represent the underlying structure that explains the visible data.</a:t>
            </a:r>
          </a:p>
          <a:p>
            <a:endParaRPr lang="fr-FR" dirty="0"/>
          </a:p>
        </p:txBody>
      </p:sp>
      <p:sp>
        <p:nvSpPr>
          <p:cNvPr id="4" name="Espace réservé du numéro de diapositive 3">
            <a:extLst>
              <a:ext uri="{FF2B5EF4-FFF2-40B4-BE49-F238E27FC236}">
                <a16:creationId xmlns:a16="http://schemas.microsoft.com/office/drawing/2014/main" id="{CD930877-25E8-85AC-B10F-BF68F0C967A1}"/>
              </a:ext>
            </a:extLst>
          </p:cNvPr>
          <p:cNvSpPr>
            <a:spLocks noGrp="1"/>
          </p:cNvSpPr>
          <p:nvPr>
            <p:ph type="sldNum" sz="quarter" idx="5"/>
          </p:nvPr>
        </p:nvSpPr>
        <p:spPr/>
        <p:txBody>
          <a:bodyPr/>
          <a:lstStyle/>
          <a:p>
            <a:fld id="{9065BE48-458B-4837-9C7F-7654C03C4D65}" type="slidenum">
              <a:rPr lang="fr-FR" smtClean="0"/>
              <a:t>17</a:t>
            </a:fld>
            <a:endParaRPr lang="fr-FR"/>
          </a:p>
        </p:txBody>
      </p:sp>
    </p:spTree>
    <p:extLst>
      <p:ext uri="{BB962C8B-B14F-4D97-AF65-F5344CB8AC3E}">
        <p14:creationId xmlns:p14="http://schemas.microsoft.com/office/powerpoint/2010/main" val="3135659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EABD-85CA-BEC5-346D-F64714DC65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2E6F16F-ED19-921A-47FB-E8F7B942E26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69BDE797-4924-F70D-3732-091AF3C8B18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A578B5A-416E-439A-24F7-5B352E7B3885}"/>
              </a:ext>
            </a:extLst>
          </p:cNvPr>
          <p:cNvSpPr>
            <a:spLocks noGrp="1"/>
          </p:cNvSpPr>
          <p:nvPr>
            <p:ph type="sldNum" sz="quarter" idx="5"/>
          </p:nvPr>
        </p:nvSpPr>
        <p:spPr/>
        <p:txBody>
          <a:bodyPr/>
          <a:lstStyle/>
          <a:p>
            <a:fld id="{9065BE48-458B-4837-9C7F-7654C03C4D65}" type="slidenum">
              <a:rPr lang="fr-FR" smtClean="0"/>
              <a:t>18</a:t>
            </a:fld>
            <a:endParaRPr lang="fr-FR"/>
          </a:p>
        </p:txBody>
      </p:sp>
    </p:spTree>
    <p:extLst>
      <p:ext uri="{BB962C8B-B14F-4D97-AF65-F5344CB8AC3E}">
        <p14:creationId xmlns:p14="http://schemas.microsoft.com/office/powerpoint/2010/main" val="224054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6E0C4-3B7A-9A55-0AC8-D5F5D54758D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83E460E-08AA-97FB-1496-2F710CBA95CA}"/>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223DA46-8B6D-ACDA-BEA7-C2BA42186AC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C5E80E9-8629-7B65-C200-33C27FEB2E1B}"/>
              </a:ext>
            </a:extLst>
          </p:cNvPr>
          <p:cNvSpPr>
            <a:spLocks noGrp="1"/>
          </p:cNvSpPr>
          <p:nvPr>
            <p:ph type="sldNum" sz="quarter" idx="5"/>
          </p:nvPr>
        </p:nvSpPr>
        <p:spPr/>
        <p:txBody>
          <a:bodyPr/>
          <a:lstStyle/>
          <a:p>
            <a:fld id="{9065BE48-458B-4837-9C7F-7654C03C4D65}" type="slidenum">
              <a:rPr lang="fr-FR" smtClean="0"/>
              <a:t>19</a:t>
            </a:fld>
            <a:endParaRPr lang="fr-FR"/>
          </a:p>
        </p:txBody>
      </p:sp>
    </p:spTree>
    <p:extLst>
      <p:ext uri="{BB962C8B-B14F-4D97-AF65-F5344CB8AC3E}">
        <p14:creationId xmlns:p14="http://schemas.microsoft.com/office/powerpoint/2010/main" val="51983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0B1DD-41E3-51DB-6BBE-808A7410D6C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F7DA9B8-5E73-D16D-779A-39B217F2B00C}"/>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732E28F-15E1-DF95-F7F2-7DFDEDE187E7}"/>
              </a:ext>
            </a:extLst>
          </p:cNvPr>
          <p:cNvSpPr>
            <a:spLocks noGrp="1"/>
          </p:cNvSpPr>
          <p:nvPr>
            <p:ph type="body" idx="1"/>
          </p:nvPr>
        </p:nvSpPr>
        <p:spPr/>
        <p:txBody>
          <a:bodyPr/>
          <a:lstStyle/>
          <a:p>
            <a:pPr marL="0" marR="0" rtl="0">
              <a:buNone/>
            </a:pPr>
            <a:r>
              <a:rPr lang="en-US" sz="1200" dirty="0">
                <a:effectLst/>
                <a:latin typeface="Calibri" panose="020F0502020204030204" pitchFamily="34" charset="0"/>
              </a:rPr>
              <a:t>The goal of Boltzmann learning is to adjust connection strengths (</a:t>
            </a:r>
            <a:r>
              <a:rPr lang="fr-FR" sz="1050" i="1" dirty="0" err="1">
                <a:effectLst/>
                <a:latin typeface="KaTeX_Math"/>
              </a:rPr>
              <a:t>Wij</a:t>
            </a:r>
            <a:r>
              <a:rPr lang="fr-FR" sz="1200" dirty="0">
                <a:effectLst/>
                <a:latin typeface="KaTeX_Main"/>
              </a:rPr>
              <a:t>​</a:t>
            </a:r>
            <a:r>
              <a:rPr lang="fr-FR" sz="1200" dirty="0">
                <a:effectLst/>
                <a:latin typeface="Calibri" panose="020F0502020204030204" pitchFamily="34" charset="0"/>
              </a:rPr>
              <a:t>) </a:t>
            </a:r>
            <a:r>
              <a:rPr lang="fr-FR" sz="1200" dirty="0" err="1">
                <a:effectLst/>
                <a:latin typeface="Calibri" panose="020F0502020204030204" pitchFamily="34" charset="0"/>
              </a:rPr>
              <a:t>such</a:t>
            </a:r>
            <a:r>
              <a:rPr lang="fr-FR" sz="1200" dirty="0">
                <a:effectLst/>
                <a:latin typeface="Calibri" panose="020F0502020204030204" pitchFamily="34" charset="0"/>
              </a:rPr>
              <a:t> </a:t>
            </a:r>
            <a:r>
              <a:rPr lang="fr-FR" sz="1200" dirty="0" err="1">
                <a:effectLst/>
                <a:latin typeface="Calibri" panose="020F0502020204030204" pitchFamily="34" charset="0"/>
              </a:rPr>
              <a:t>that</a:t>
            </a:r>
            <a:r>
              <a:rPr lang="fr-FR" sz="1200" dirty="0">
                <a:effectLst/>
                <a:latin typeface="Calibri" panose="020F0502020204030204" pitchFamily="34" charset="0"/>
              </a:rPr>
              <a:t> the neural network </a:t>
            </a:r>
            <a:r>
              <a:rPr lang="fr-FR" sz="1200" dirty="0" err="1">
                <a:effectLst/>
                <a:latin typeface="Calibri" panose="020F0502020204030204" pitchFamily="34" charset="0"/>
              </a:rPr>
              <a:t>categorizes</a:t>
            </a:r>
            <a:r>
              <a:rPr lang="fr-FR" sz="1200" dirty="0">
                <a:effectLst/>
                <a:latin typeface="Calibri" panose="020F0502020204030204" pitchFamily="34" charset="0"/>
              </a:rPr>
              <a:t> input patterns </a:t>
            </a:r>
            <a:r>
              <a:rPr lang="fr-FR" sz="1200" dirty="0" err="1">
                <a:effectLst/>
                <a:latin typeface="Calibri" panose="020F0502020204030204" pitchFamily="34" charset="0"/>
              </a:rPr>
              <a:t>according</a:t>
            </a:r>
            <a:r>
              <a:rPr lang="fr-FR" sz="1200" dirty="0">
                <a:effectLst/>
                <a:latin typeface="Calibri" panose="020F0502020204030204" pitchFamily="34" charset="0"/>
              </a:rPr>
              <a:t> to the Boltzmann distribution. The training </a:t>
            </a:r>
            <a:r>
              <a:rPr lang="fr-FR" sz="1200" dirty="0" err="1">
                <a:effectLst/>
                <a:latin typeface="Calibri" panose="020F0502020204030204" pitchFamily="34" charset="0"/>
              </a:rPr>
              <a:t>involves</a:t>
            </a:r>
            <a:r>
              <a:rPr lang="fr-FR" sz="1200" dirty="0">
                <a:effectLst/>
                <a:latin typeface="Calibri" panose="020F0502020204030204" pitchFamily="34" charset="0"/>
              </a:rPr>
              <a:t> </a:t>
            </a:r>
            <a:r>
              <a:rPr lang="fr-FR" sz="1200" dirty="0" err="1">
                <a:effectLst/>
                <a:latin typeface="Calibri" panose="020F0502020204030204" pitchFamily="34" charset="0"/>
              </a:rPr>
              <a:t>two</a:t>
            </a:r>
            <a:r>
              <a:rPr lang="fr-FR" sz="1200" dirty="0">
                <a:effectLst/>
                <a:latin typeface="Calibri" panose="020F0502020204030204" pitchFamily="34" charset="0"/>
              </a:rPr>
              <a:t> main phases: </a:t>
            </a:r>
            <a:r>
              <a:rPr lang="fr-FR" sz="1200" dirty="0" err="1">
                <a:solidFill>
                  <a:srgbClr val="0070C0"/>
                </a:solidFill>
                <a:effectLst/>
                <a:latin typeface="Calibri" panose="020F0502020204030204" pitchFamily="34" charset="0"/>
              </a:rPr>
              <a:t>Clamping</a:t>
            </a:r>
            <a:r>
              <a:rPr lang="fr-FR" sz="1200" dirty="0">
                <a:solidFill>
                  <a:srgbClr val="0070C0"/>
                </a:solidFill>
                <a:effectLst/>
                <a:latin typeface="Calibri" panose="020F0502020204030204" pitchFamily="34" charset="0"/>
              </a:rPr>
              <a:t> and Free-Running</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en-US" sz="1200" dirty="0">
                <a:effectLst/>
                <a:latin typeface="Calibri" panose="020F0502020204030204" pitchFamily="34" charset="0"/>
              </a:rPr>
              <a:t>The learning procedure steps are:</a:t>
            </a:r>
          </a:p>
          <a:p>
            <a:pPr marL="0" marR="0" rtl="0">
              <a:buNone/>
            </a:pPr>
            <a:r>
              <a:rPr lang="en-US" sz="1200" b="1" dirty="0">
                <a:effectLst/>
                <a:latin typeface="Calibri" panose="020F0502020204030204" pitchFamily="34" charset="0"/>
              </a:rPr>
              <a:t>Step 1: Initialization</a:t>
            </a:r>
            <a:r>
              <a:rPr lang="fr-FR" sz="1200" dirty="0">
                <a:effectLst/>
                <a:latin typeface="Calibri" panose="020F0502020204030204" pitchFamily="34" charset="0"/>
              </a:rPr>
              <a:t> Set </a:t>
            </a:r>
            <a:r>
              <a:rPr lang="fr-FR" sz="1200" dirty="0" err="1">
                <a:effectLst/>
                <a:latin typeface="Calibri" panose="020F0502020204030204" pitchFamily="34" charset="0"/>
              </a:rPr>
              <a:t>weights</a:t>
            </a:r>
            <a:r>
              <a:rPr lang="fr-FR" sz="1200" dirty="0">
                <a:effectLst/>
                <a:latin typeface="Calibri" panose="020F0502020204030204" pitchFamily="34" charset="0"/>
              </a:rPr>
              <a:t> to </a:t>
            </a:r>
            <a:r>
              <a:rPr lang="fr-FR" sz="1200" dirty="0" err="1">
                <a:effectLst/>
                <a:latin typeface="Calibri" panose="020F0502020204030204" pitchFamily="34" charset="0"/>
              </a:rPr>
              <a:t>random</a:t>
            </a:r>
            <a:r>
              <a:rPr lang="fr-FR" sz="1200" dirty="0">
                <a:effectLst/>
                <a:latin typeface="Calibri" panose="020F0502020204030204" pitchFamily="34" charset="0"/>
              </a:rPr>
              <a:t> </a:t>
            </a:r>
            <a:r>
              <a:rPr lang="fr-FR" sz="1200" dirty="0" err="1">
                <a:effectLst/>
                <a:latin typeface="Calibri" panose="020F0502020204030204" pitchFamily="34" charset="0"/>
              </a:rPr>
              <a:t>numbers</a:t>
            </a:r>
            <a:r>
              <a:rPr lang="fr-FR" sz="1200" dirty="0">
                <a:effectLst/>
                <a:latin typeface="Calibri" panose="020F0502020204030204" pitchFamily="34" charset="0"/>
              </a:rPr>
              <a:t> in the range </a:t>
            </a:r>
            <a:r>
              <a:rPr lang="fr-FR" sz="1050" dirty="0">
                <a:effectLst/>
                <a:latin typeface="KaTeX_Main"/>
              </a:rPr>
              <a:t>[−1,1]</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en-US" sz="1200" b="1" dirty="0">
                <a:effectLst/>
                <a:latin typeface="Calibri" panose="020F0502020204030204" pitchFamily="34" charset="0"/>
              </a:rPr>
              <a:t>Step 2: Clamping Phase (Positive Phase)</a:t>
            </a:r>
            <a:r>
              <a:rPr lang="fr-FR" sz="1200" dirty="0">
                <a:effectLst/>
                <a:latin typeface="Calibri" panose="020F0502020204030204" pitchFamily="34" charset="0"/>
              </a:rPr>
              <a:t> The network </a:t>
            </a:r>
            <a:r>
              <a:rPr lang="fr-FR" sz="1200" dirty="0" err="1">
                <a:effectLst/>
                <a:latin typeface="Calibri" panose="020F0502020204030204" pitchFamily="34" charset="0"/>
              </a:rPr>
              <a:t>is</a:t>
            </a:r>
            <a:r>
              <a:rPr lang="fr-FR" sz="1200" dirty="0">
                <a:effectLst/>
                <a:latin typeface="Calibri" panose="020F0502020204030204" pitchFamily="34" charset="0"/>
              </a:rPr>
              <a:t> </a:t>
            </a:r>
            <a:r>
              <a:rPr lang="fr-FR" sz="1200" dirty="0" err="1">
                <a:effectLst/>
                <a:latin typeface="Calibri" panose="020F0502020204030204" pitchFamily="34" charset="0"/>
              </a:rPr>
              <a:t>presented</a:t>
            </a:r>
            <a:r>
              <a:rPr lang="fr-FR" sz="1200" dirty="0">
                <a:effectLst/>
                <a:latin typeface="Calibri" panose="020F0502020204030204" pitchFamily="34" charset="0"/>
              </a:rPr>
              <a:t> </a:t>
            </a:r>
            <a:r>
              <a:rPr lang="fr-FR" sz="1200" dirty="0" err="1">
                <a:effectLst/>
                <a:latin typeface="Calibri" panose="020F0502020204030204" pitchFamily="34" charset="0"/>
              </a:rPr>
              <a:t>with</a:t>
            </a:r>
            <a:r>
              <a:rPr lang="fr-FR" sz="1200" dirty="0">
                <a:effectLst/>
                <a:latin typeface="Calibri" panose="020F0502020204030204" pitchFamily="34" charset="0"/>
              </a:rPr>
              <a:t> the mapping </a:t>
            </a:r>
            <a:r>
              <a:rPr lang="fr-FR" sz="1200" dirty="0" err="1">
                <a:effectLst/>
                <a:latin typeface="Calibri" panose="020F0502020204030204" pitchFamily="34" charset="0"/>
              </a:rPr>
              <a:t>it</a:t>
            </a:r>
            <a:r>
              <a:rPr lang="fr-FR" sz="1200" dirty="0">
                <a:effectLst/>
                <a:latin typeface="Calibri" panose="020F0502020204030204" pitchFamily="34" charset="0"/>
              </a:rPr>
              <a:t> </a:t>
            </a:r>
            <a:r>
              <a:rPr lang="fr-FR" sz="1200" dirty="0" err="1">
                <a:effectLst/>
                <a:latin typeface="Calibri" panose="020F0502020204030204" pitchFamily="34" charset="0"/>
              </a:rPr>
              <a:t>is</a:t>
            </a:r>
            <a:r>
              <a:rPr lang="fr-FR" sz="1200" dirty="0">
                <a:effectLst/>
                <a:latin typeface="Calibri" panose="020F0502020204030204" pitchFamily="34" charset="0"/>
              </a:rPr>
              <a:t> </a:t>
            </a:r>
            <a:r>
              <a:rPr lang="fr-FR" sz="1200" dirty="0" err="1">
                <a:effectLst/>
                <a:latin typeface="Calibri" panose="020F0502020204030204" pitchFamily="34" charset="0"/>
              </a:rPr>
              <a:t>intended</a:t>
            </a:r>
            <a:r>
              <a:rPr lang="fr-FR" sz="1200" dirty="0">
                <a:effectLst/>
                <a:latin typeface="Calibri" panose="020F0502020204030204" pitchFamily="34" charset="0"/>
              </a:rPr>
              <a:t> to </a:t>
            </a:r>
            <a:r>
              <a:rPr lang="fr-FR" sz="1200" dirty="0" err="1">
                <a:effectLst/>
                <a:latin typeface="Calibri" panose="020F0502020204030204" pitchFamily="34" charset="0"/>
              </a:rPr>
              <a:t>learn</a:t>
            </a:r>
            <a:r>
              <a:rPr lang="fr-FR" sz="1200" dirty="0">
                <a:effectLst/>
                <a:latin typeface="Calibri" panose="020F0502020204030204" pitchFamily="34" charset="0"/>
              </a:rPr>
              <a:t> by </a:t>
            </a:r>
            <a:r>
              <a:rPr lang="fr-FR" sz="1200" b="1" dirty="0" err="1">
                <a:effectLst/>
                <a:latin typeface="Calibri" panose="020F0502020204030204" pitchFamily="34" charset="0"/>
              </a:rPr>
              <a:t>clamping</a:t>
            </a:r>
            <a:r>
              <a:rPr lang="fr-FR" sz="1200" dirty="0">
                <a:effectLst/>
                <a:latin typeface="Calibri" panose="020F0502020204030204" pitchFamily="34" charset="0"/>
              </a:rPr>
              <a:t> </a:t>
            </a:r>
            <a:r>
              <a:rPr lang="fr-FR" sz="1200" dirty="0" err="1">
                <a:effectLst/>
                <a:latin typeface="Calibri" panose="020F0502020204030204" pitchFamily="34" charset="0"/>
              </a:rPr>
              <a:t>both</a:t>
            </a:r>
            <a:r>
              <a:rPr lang="fr-FR" sz="1200" dirty="0">
                <a:effectLst/>
                <a:latin typeface="Calibri" panose="020F0502020204030204" pitchFamily="34" charset="0"/>
              </a:rPr>
              <a:t> the input and output </a:t>
            </a:r>
            <a:r>
              <a:rPr lang="fr-FR" sz="1200" dirty="0" err="1">
                <a:effectLst/>
                <a:latin typeface="Calibri" panose="020F0502020204030204" pitchFamily="34" charset="0"/>
              </a:rPr>
              <a:t>units</a:t>
            </a:r>
            <a:r>
              <a:rPr lang="fr-FR" sz="1200" dirty="0">
                <a:effectLst/>
                <a:latin typeface="Calibri" panose="020F0502020204030204" pitchFamily="34" charset="0"/>
              </a:rPr>
              <a:t> to </a:t>
            </a:r>
            <a:r>
              <a:rPr lang="fr-FR" sz="1200" dirty="0" err="1">
                <a:effectLst/>
                <a:latin typeface="Calibri" panose="020F0502020204030204" pitchFamily="34" charset="0"/>
              </a:rPr>
              <a:t>target</a:t>
            </a:r>
            <a:r>
              <a:rPr lang="fr-FR" sz="1200" dirty="0">
                <a:effectLst/>
                <a:latin typeface="Calibri" panose="020F0502020204030204" pitchFamily="34" charset="0"/>
              </a:rPr>
              <a:t> patterns. For </a:t>
            </a:r>
            <a:r>
              <a:rPr lang="fr-FR" sz="1200" dirty="0" err="1">
                <a:effectLst/>
                <a:latin typeface="Calibri" panose="020F0502020204030204" pitchFamily="34" charset="0"/>
              </a:rPr>
              <a:t>each</a:t>
            </a:r>
            <a:r>
              <a:rPr lang="fr-FR" sz="1200" dirty="0">
                <a:effectLst/>
                <a:latin typeface="Calibri" panose="020F0502020204030204" pitchFamily="34" charset="0"/>
              </a:rPr>
              <a:t> pattern, </a:t>
            </a:r>
            <a:r>
              <a:rPr lang="fr-FR" sz="1200" dirty="0" err="1">
                <a:effectLst/>
                <a:latin typeface="Calibri" panose="020F0502020204030204" pitchFamily="34" charset="0"/>
              </a:rPr>
              <a:t>simulated</a:t>
            </a:r>
            <a:r>
              <a:rPr lang="fr-FR" sz="1200" dirty="0">
                <a:effectLst/>
                <a:latin typeface="Calibri" panose="020F0502020204030204" pitchFamily="34" charset="0"/>
              </a:rPr>
              <a:t> </a:t>
            </a:r>
            <a:r>
              <a:rPr lang="fr-FR" sz="1200" dirty="0" err="1">
                <a:effectLst/>
                <a:latin typeface="Calibri" panose="020F0502020204030204" pitchFamily="34" charset="0"/>
              </a:rPr>
              <a:t>annealing</a:t>
            </a:r>
            <a:r>
              <a:rPr lang="fr-FR" sz="1200" dirty="0">
                <a:effectLst/>
                <a:latin typeface="Calibri" panose="020F0502020204030204" pitchFamily="34" charset="0"/>
              </a:rPr>
              <a:t> </a:t>
            </a:r>
            <a:r>
              <a:rPr lang="fr-FR" sz="1200" dirty="0" err="1">
                <a:effectLst/>
                <a:latin typeface="Calibri" panose="020F0502020204030204" pitchFamily="34" charset="0"/>
              </a:rPr>
              <a:t>is</a:t>
            </a:r>
            <a:r>
              <a:rPr lang="fr-FR" sz="1200" dirty="0">
                <a:effectLst/>
                <a:latin typeface="Calibri" panose="020F0502020204030204" pitchFamily="34" charset="0"/>
              </a:rPr>
              <a:t> </a:t>
            </a:r>
            <a:r>
              <a:rPr lang="fr-FR" sz="1200" dirty="0" err="1">
                <a:effectLst/>
                <a:latin typeface="Calibri" panose="020F0502020204030204" pitchFamily="34" charset="0"/>
              </a:rPr>
              <a:t>performed</a:t>
            </a:r>
            <a:r>
              <a:rPr lang="fr-FR" sz="1200" dirty="0">
                <a:effectLst/>
                <a:latin typeface="Calibri" panose="020F0502020204030204" pitchFamily="34" charset="0"/>
              </a:rPr>
              <a:t> on the </a:t>
            </a:r>
            <a:r>
              <a:rPr lang="fr-FR" sz="1200" dirty="0" err="1">
                <a:effectLst/>
                <a:latin typeface="Calibri" panose="020F0502020204030204" pitchFamily="34" charset="0"/>
              </a:rPr>
              <a:t>hidden</a:t>
            </a:r>
            <a:r>
              <a:rPr lang="fr-FR" sz="1200" dirty="0">
                <a:effectLst/>
                <a:latin typeface="Calibri" panose="020F0502020204030204" pitchFamily="34" charset="0"/>
              </a:rPr>
              <a:t> </a:t>
            </a:r>
            <a:r>
              <a:rPr lang="fr-FR" sz="1200" dirty="0" err="1">
                <a:effectLst/>
                <a:latin typeface="Calibri" panose="020F0502020204030204" pitchFamily="34" charset="0"/>
              </a:rPr>
              <a:t>units</a:t>
            </a:r>
            <a:r>
              <a:rPr lang="fr-FR" sz="1200" dirty="0">
                <a:effectLst/>
                <a:latin typeface="Calibri" panose="020F0502020204030204" pitchFamily="34" charset="0"/>
              </a:rPr>
              <a:t> at a </a:t>
            </a:r>
            <a:r>
              <a:rPr lang="fr-FR" sz="1200" dirty="0" err="1">
                <a:effectLst/>
                <a:latin typeface="Calibri" panose="020F0502020204030204" pitchFamily="34" charset="0"/>
              </a:rPr>
              <a:t>sequence</a:t>
            </a:r>
            <a:r>
              <a:rPr lang="fr-FR" sz="1200" dirty="0">
                <a:effectLst/>
                <a:latin typeface="Calibri" panose="020F0502020204030204" pitchFamily="34" charset="0"/>
              </a:rPr>
              <a:t> of </a:t>
            </a:r>
            <a:r>
              <a:rPr lang="fr-FR" sz="1200" dirty="0" err="1">
                <a:effectLst/>
                <a:latin typeface="Calibri" panose="020F0502020204030204" pitchFamily="34" charset="0"/>
              </a:rPr>
              <a:t>temperatures</a:t>
            </a:r>
            <a:r>
              <a:rPr lang="fr-FR" sz="1200" dirty="0">
                <a:effectLst/>
                <a:latin typeface="Calibri" panose="020F0502020204030204" pitchFamily="34" charset="0"/>
              </a:rPr>
              <a:t> (</a:t>
            </a:r>
            <a:r>
              <a:rPr lang="fr-FR" sz="1050" i="1" dirty="0">
                <a:effectLst/>
                <a:latin typeface="KaTeX_Math"/>
              </a:rPr>
              <a:t>T</a:t>
            </a:r>
            <a:r>
              <a:rPr lang="fr-FR" sz="1050" dirty="0">
                <a:effectLst/>
                <a:latin typeface="KaTeX_Main"/>
              </a:rPr>
              <a:t>0</a:t>
            </a:r>
            <a:r>
              <a:rPr lang="fr-FR" sz="1200" dirty="0">
                <a:effectLst/>
                <a:latin typeface="KaTeX_Main"/>
              </a:rPr>
              <a:t>​</a:t>
            </a:r>
            <a:r>
              <a:rPr lang="fr-FR" sz="1050" dirty="0">
                <a:effectLst/>
                <a:latin typeface="KaTeX_Main"/>
              </a:rPr>
              <a:t>,</a:t>
            </a:r>
            <a:r>
              <a:rPr lang="fr-FR" sz="1050" i="1" dirty="0">
                <a:effectLst/>
                <a:latin typeface="KaTeX_Math"/>
              </a:rPr>
              <a:t>T</a:t>
            </a:r>
            <a:r>
              <a:rPr lang="fr-FR" sz="1050" dirty="0">
                <a:effectLst/>
                <a:latin typeface="KaTeX_Main"/>
              </a:rPr>
              <a:t>1</a:t>
            </a:r>
            <a:r>
              <a:rPr lang="fr-FR" sz="1200" dirty="0">
                <a:effectLst/>
                <a:latin typeface="KaTeX_Main"/>
              </a:rPr>
              <a:t>​</a:t>
            </a:r>
            <a:r>
              <a:rPr lang="fr-FR" sz="1050" dirty="0">
                <a:effectLst/>
                <a:latin typeface="KaTeX_Main"/>
              </a:rPr>
              <a:t>,…,</a:t>
            </a:r>
            <a:r>
              <a:rPr lang="fr-FR" sz="1050" i="1" dirty="0">
                <a:effectLst/>
                <a:latin typeface="KaTeX_Math"/>
              </a:rPr>
              <a:t>Tend</a:t>
            </a:r>
            <a:r>
              <a:rPr lang="fr-FR" sz="1200" dirty="0">
                <a:effectLst/>
                <a:latin typeface="KaTeX_Main"/>
              </a:rPr>
              <a:t>​</a:t>
            </a:r>
            <a:r>
              <a:rPr lang="fr-FR" sz="1200" dirty="0">
                <a:effectLst/>
                <a:latin typeface="Calibri" panose="020F0502020204030204" pitchFamily="34" charset="0"/>
              </a:rPr>
              <a:t>). At the final </a:t>
            </a:r>
            <a:r>
              <a:rPr lang="fr-FR" sz="1200" dirty="0" err="1">
                <a:effectLst/>
                <a:latin typeface="Calibri" panose="020F0502020204030204" pitchFamily="34" charset="0"/>
              </a:rPr>
              <a:t>temperature</a:t>
            </a:r>
            <a:r>
              <a:rPr lang="fr-FR" sz="1200" dirty="0">
                <a:effectLst/>
                <a:latin typeface="Calibri" panose="020F0502020204030204" pitchFamily="34" charset="0"/>
              </a:rPr>
              <a:t>, </a:t>
            </a:r>
            <a:r>
              <a:rPr lang="fr-FR" sz="1200" dirty="0" err="1">
                <a:effectLst/>
                <a:latin typeface="Calibri" panose="020F0502020204030204" pitchFamily="34" charset="0"/>
              </a:rPr>
              <a:t>statistics</a:t>
            </a:r>
            <a:r>
              <a:rPr lang="fr-FR" sz="1200" dirty="0">
                <a:effectLst/>
                <a:latin typeface="Calibri" panose="020F0502020204030204" pitchFamily="34" charset="0"/>
              </a:rPr>
              <a:t> are </a:t>
            </a:r>
            <a:r>
              <a:rPr lang="fr-FR" sz="1200" dirty="0" err="1">
                <a:effectLst/>
                <a:latin typeface="Calibri" panose="020F0502020204030204" pitchFamily="34" charset="0"/>
              </a:rPr>
              <a:t>collected</a:t>
            </a:r>
            <a:r>
              <a:rPr lang="fr-FR" sz="1200" dirty="0">
                <a:effectLst/>
                <a:latin typeface="Calibri" panose="020F0502020204030204" pitchFamily="34" charset="0"/>
              </a:rPr>
              <a:t> to </a:t>
            </a:r>
            <a:r>
              <a:rPr lang="fr-FR" sz="1200" dirty="0" err="1">
                <a:effectLst/>
                <a:latin typeface="Calibri" panose="020F0502020204030204" pitchFamily="34" charset="0"/>
              </a:rPr>
              <a:t>estimate</a:t>
            </a:r>
            <a:r>
              <a:rPr lang="fr-FR" sz="1200" dirty="0">
                <a:effectLst/>
                <a:latin typeface="Calibri" panose="020F0502020204030204" pitchFamily="34" charset="0"/>
              </a:rPr>
              <a:t> the positive </a:t>
            </a:r>
            <a:r>
              <a:rPr lang="fr-FR" sz="1200" dirty="0" err="1">
                <a:effectLst/>
                <a:latin typeface="Calibri" panose="020F0502020204030204" pitchFamily="34" charset="0"/>
              </a:rPr>
              <a:t>correlations</a:t>
            </a:r>
            <a:r>
              <a:rPr lang="fr-FR" sz="1200" dirty="0">
                <a:effectLst/>
                <a:latin typeface="Calibri" panose="020F0502020204030204" pitchFamily="34" charset="0"/>
              </a:rPr>
              <a:t> (</a:t>
            </a:r>
            <a:r>
              <a:rPr lang="fr-FR" sz="1050" i="1" dirty="0" err="1">
                <a:effectLst/>
                <a:latin typeface="KaTeX_Math"/>
              </a:rPr>
              <a:t>Pji</a:t>
            </a:r>
            <a:r>
              <a:rPr lang="fr-FR" sz="1050" dirty="0">
                <a:effectLst/>
                <a:latin typeface="KaTeX_Main"/>
              </a:rPr>
              <a:t>+</a:t>
            </a:r>
            <a:r>
              <a:rPr lang="fr-FR" sz="1200" dirty="0">
                <a:effectLst/>
                <a:latin typeface="KaTeX_Main"/>
              </a:rPr>
              <a:t>​</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fr-FR" sz="1050" i="1" dirty="0" err="1">
                <a:effectLst/>
                <a:latin typeface="KaTeX_Math"/>
              </a:rPr>
              <a:t>Pji</a:t>
            </a:r>
            <a:r>
              <a:rPr lang="fr-FR" sz="1050" dirty="0">
                <a:effectLst/>
                <a:latin typeface="KaTeX_Main"/>
              </a:rPr>
              <a:t>+</a:t>
            </a:r>
            <a:r>
              <a:rPr lang="fr-FR" sz="1200" dirty="0">
                <a:effectLst/>
                <a:latin typeface="KaTeX_Main"/>
              </a:rPr>
              <a:t>​</a:t>
            </a:r>
            <a:r>
              <a:rPr lang="fr-FR" sz="1050" dirty="0">
                <a:effectLst/>
                <a:latin typeface="KaTeX_Main"/>
              </a:rPr>
              <a:t>=⟨</a:t>
            </a:r>
            <a:r>
              <a:rPr lang="fr-FR" sz="1050" i="1" dirty="0" err="1">
                <a:effectLst/>
                <a:latin typeface="KaTeX_Math"/>
              </a:rPr>
              <a:t>Sj</a:t>
            </a:r>
            <a:r>
              <a:rPr lang="fr-FR" sz="1200" dirty="0">
                <a:effectLst/>
                <a:latin typeface="KaTeX_Main"/>
              </a:rPr>
              <a:t>​</a:t>
            </a:r>
            <a:r>
              <a:rPr lang="fr-FR" sz="1050" i="1" dirty="0">
                <a:effectLst/>
                <a:latin typeface="KaTeX_Math"/>
              </a:rPr>
              <a:t>Si</a:t>
            </a:r>
            <a:r>
              <a:rPr lang="fr-FR" sz="1200" dirty="0">
                <a:effectLst/>
                <a:latin typeface="KaTeX_Main"/>
              </a:rPr>
              <a:t>​</a:t>
            </a:r>
            <a:r>
              <a:rPr lang="fr-FR" sz="1050" dirty="0">
                <a:effectLst/>
                <a:latin typeface="KaTeX_Main"/>
              </a:rPr>
              <a:t>⟩+,</a:t>
            </a:r>
            <a:r>
              <a:rPr lang="fr-FR" sz="1050" i="1" dirty="0">
                <a:effectLst/>
                <a:latin typeface="KaTeX_Math"/>
              </a:rPr>
              <a:t>j</a:t>
            </a:r>
            <a:r>
              <a:rPr lang="fr-FR" sz="1050" dirty="0">
                <a:effectLst/>
                <a:latin typeface="KaTeX_Main"/>
              </a:rPr>
              <a:t>=</a:t>
            </a:r>
            <a:r>
              <a:rPr lang="fr-FR" sz="1050" i="1" dirty="0">
                <a:effectLst/>
                <a:latin typeface="KaTeX_Math"/>
              </a:rPr>
              <a:t>i</a:t>
            </a:r>
            <a:r>
              <a:rPr lang="fr-FR" sz="1050" dirty="0">
                <a:effectLst/>
                <a:latin typeface="KaTeX_Main"/>
              </a:rPr>
              <a:t>(12)</a:t>
            </a:r>
            <a:endParaRPr lang="fr-FR" sz="1200" dirty="0">
              <a:effectLst/>
              <a:latin typeface="Calibri" panose="020F0502020204030204" pitchFamily="34" charset="0"/>
            </a:endParaRPr>
          </a:p>
          <a:p>
            <a:pPr marL="0" marR="0" rtl="0">
              <a:buNone/>
            </a:pPr>
            <a:r>
              <a:rPr lang="en-US" sz="1200" dirty="0">
                <a:effectLst/>
                <a:latin typeface="Calibri" panose="020F0502020204030204" pitchFamily="34" charset="0"/>
              </a:rPr>
              <a:t>This correlation represents the average product of the states of units </a:t>
            </a:r>
            <a:r>
              <a:rPr lang="fr-FR" sz="1050" i="1" dirty="0">
                <a:effectLst/>
                <a:latin typeface="KaTeX_Math"/>
              </a:rPr>
              <a:t>i</a:t>
            </a:r>
            <a:r>
              <a:rPr lang="fr-FR" sz="1200" dirty="0">
                <a:effectLst/>
                <a:latin typeface="Calibri" panose="020F0502020204030204" pitchFamily="34" charset="0"/>
              </a:rPr>
              <a:t> and </a:t>
            </a:r>
            <a:r>
              <a:rPr lang="fr-FR" sz="1050" i="1" dirty="0">
                <a:effectLst/>
                <a:latin typeface="KaTeX_Math"/>
              </a:rPr>
              <a:t>j</a:t>
            </a:r>
            <a:r>
              <a:rPr lang="fr-FR" sz="1200" dirty="0">
                <a:effectLst/>
                <a:latin typeface="Calibri" panose="020F0502020204030204" pitchFamily="34" charset="0"/>
              </a:rPr>
              <a:t> </a:t>
            </a:r>
            <a:r>
              <a:rPr lang="fr-FR" sz="1200" dirty="0" err="1">
                <a:effectLst/>
                <a:latin typeface="Calibri" panose="020F0502020204030204" pitchFamily="34" charset="0"/>
              </a:rPr>
              <a:t>when</a:t>
            </a:r>
            <a:r>
              <a:rPr lang="fr-FR" sz="1200" dirty="0">
                <a:effectLst/>
                <a:latin typeface="Calibri" panose="020F0502020204030204" pitchFamily="34" charset="0"/>
              </a:rPr>
              <a:t> the visible </a:t>
            </a:r>
            <a:r>
              <a:rPr lang="fr-FR" sz="1200" dirty="0" err="1">
                <a:effectLst/>
                <a:latin typeface="Calibri" panose="020F0502020204030204" pitchFamily="34" charset="0"/>
              </a:rPr>
              <a:t>units</a:t>
            </a:r>
            <a:r>
              <a:rPr lang="fr-FR" sz="1200" dirty="0">
                <a:effectLst/>
                <a:latin typeface="Calibri" panose="020F0502020204030204" pitchFamily="34" charset="0"/>
              </a:rPr>
              <a:t> are </a:t>
            </a:r>
            <a:r>
              <a:rPr lang="fr-FR" sz="1200" dirty="0" err="1">
                <a:effectLst/>
                <a:latin typeface="Calibri" panose="020F0502020204030204" pitchFamily="34" charset="0"/>
              </a:rPr>
              <a:t>clamped</a:t>
            </a:r>
            <a:r>
              <a:rPr lang="fr-FR" sz="1200" dirty="0">
                <a:effectLst/>
                <a:latin typeface="Calibri" panose="020F0502020204030204" pitchFamily="34" charset="0"/>
              </a:rPr>
              <a:t> to the training patterns.</a:t>
            </a:r>
            <a:endParaRPr lang="en-US" sz="1200" dirty="0">
              <a:effectLst/>
              <a:latin typeface="Calibri" panose="020F0502020204030204" pitchFamily="34" charset="0"/>
            </a:endParaRPr>
          </a:p>
          <a:p>
            <a:pPr marL="0" marR="0" rtl="0">
              <a:buNone/>
            </a:pPr>
            <a:r>
              <a:rPr lang="en-US" sz="1200" b="1" dirty="0">
                <a:effectLst/>
                <a:latin typeface="Calibri" panose="020F0502020204030204" pitchFamily="34" charset="0"/>
              </a:rPr>
              <a:t>Step 3: Free-Running Phase (Negative Phase)</a:t>
            </a:r>
            <a:r>
              <a:rPr lang="fr-FR" sz="1200" dirty="0">
                <a:effectLst/>
                <a:latin typeface="Calibri" panose="020F0502020204030204" pitchFamily="34" charset="0"/>
              </a:rPr>
              <a:t> The </a:t>
            </a:r>
            <a:r>
              <a:rPr lang="fr-FR" sz="1200" dirty="0" err="1">
                <a:effectLst/>
                <a:latin typeface="Calibri" panose="020F0502020204030204" pitchFamily="34" charset="0"/>
              </a:rPr>
              <a:t>calculations</a:t>
            </a:r>
            <a:r>
              <a:rPr lang="fr-FR" sz="1200" dirty="0">
                <a:effectLst/>
                <a:latin typeface="Calibri" panose="020F0502020204030204" pitchFamily="34" charset="0"/>
              </a:rPr>
              <a:t> </a:t>
            </a:r>
            <a:r>
              <a:rPr lang="fr-FR" sz="1200" dirty="0" err="1">
                <a:effectLst/>
                <a:latin typeface="Calibri" panose="020F0502020204030204" pitchFamily="34" charset="0"/>
              </a:rPr>
              <a:t>performed</a:t>
            </a:r>
            <a:r>
              <a:rPr lang="fr-FR" sz="1200" dirty="0">
                <a:effectLst/>
                <a:latin typeface="Calibri" panose="020F0502020204030204" pitchFamily="34" charset="0"/>
              </a:rPr>
              <a:t> in </a:t>
            </a:r>
            <a:r>
              <a:rPr lang="fr-FR" sz="1200" dirty="0" err="1">
                <a:effectLst/>
                <a:latin typeface="Calibri" panose="020F0502020204030204" pitchFamily="34" charset="0"/>
              </a:rPr>
              <a:t>Step</a:t>
            </a:r>
            <a:r>
              <a:rPr lang="fr-FR" sz="1200" dirty="0">
                <a:effectLst/>
                <a:latin typeface="Calibri" panose="020F0502020204030204" pitchFamily="34" charset="0"/>
              </a:rPr>
              <a:t> 2 are </a:t>
            </a:r>
            <a:r>
              <a:rPr lang="fr-FR" sz="1200" dirty="0" err="1">
                <a:effectLst/>
                <a:latin typeface="Calibri" panose="020F0502020204030204" pitchFamily="34" charset="0"/>
              </a:rPr>
              <a:t>repeated</a:t>
            </a:r>
            <a:r>
              <a:rPr lang="fr-FR" sz="1200" dirty="0">
                <a:effectLst/>
                <a:latin typeface="Calibri" panose="020F0502020204030204" pitchFamily="34" charset="0"/>
              </a:rPr>
              <a:t>, but </a:t>
            </a:r>
            <a:r>
              <a:rPr lang="fr-FR" sz="1200" dirty="0" err="1">
                <a:effectLst/>
                <a:latin typeface="Calibri" panose="020F0502020204030204" pitchFamily="34" charset="0"/>
              </a:rPr>
              <a:t>this</a:t>
            </a:r>
            <a:r>
              <a:rPr lang="fr-FR" sz="1200" dirty="0">
                <a:effectLst/>
                <a:latin typeface="Calibri" panose="020F0502020204030204" pitchFamily="34" charset="0"/>
              </a:rPr>
              <a:t> time </a:t>
            </a:r>
            <a:r>
              <a:rPr lang="fr-FR" sz="1200" b="1" dirty="0" err="1">
                <a:effectLst/>
                <a:latin typeface="Calibri" panose="020F0502020204030204" pitchFamily="34" charset="0"/>
              </a:rPr>
              <a:t>only</a:t>
            </a:r>
            <a:r>
              <a:rPr lang="fr-FR" sz="1200" b="1" dirty="0">
                <a:effectLst/>
                <a:latin typeface="Calibri" panose="020F0502020204030204" pitchFamily="34" charset="0"/>
              </a:rPr>
              <a:t> the input </a:t>
            </a:r>
            <a:r>
              <a:rPr lang="fr-FR" sz="1200" b="1" dirty="0" err="1">
                <a:effectLst/>
                <a:latin typeface="Calibri" panose="020F0502020204030204" pitchFamily="34" charset="0"/>
              </a:rPr>
              <a:t>units</a:t>
            </a:r>
            <a:r>
              <a:rPr lang="fr-FR" sz="1200" b="1" dirty="0">
                <a:effectLst/>
                <a:latin typeface="Calibri" panose="020F0502020204030204" pitchFamily="34" charset="0"/>
              </a:rPr>
              <a:t> are </a:t>
            </a:r>
            <a:r>
              <a:rPr lang="fr-FR" sz="1200" b="1" dirty="0" err="1">
                <a:effectLst/>
                <a:latin typeface="Calibri" panose="020F0502020204030204" pitchFamily="34" charset="0"/>
              </a:rPr>
              <a:t>clamped</a:t>
            </a:r>
            <a:r>
              <a:rPr lang="fr-FR" sz="1200" dirty="0">
                <a:effectLst/>
                <a:latin typeface="Calibri" panose="020F0502020204030204" pitchFamily="34" charset="0"/>
              </a:rPr>
              <a:t> (the output </a:t>
            </a:r>
            <a:r>
              <a:rPr lang="fr-FR" sz="1200" dirty="0" err="1">
                <a:effectLst/>
                <a:latin typeface="Calibri" panose="020F0502020204030204" pitchFamily="34" charset="0"/>
              </a:rPr>
              <a:t>units</a:t>
            </a:r>
            <a:r>
              <a:rPr lang="fr-FR" sz="1200" dirty="0">
                <a:effectLst/>
                <a:latin typeface="Calibri" panose="020F0502020204030204" pitchFamily="34" charset="0"/>
              </a:rPr>
              <a:t> are </a:t>
            </a:r>
            <a:r>
              <a:rPr lang="fr-FR" sz="1200" dirty="0" err="1">
                <a:effectLst/>
                <a:latin typeface="Calibri" panose="020F0502020204030204" pitchFamily="34" charset="0"/>
              </a:rPr>
              <a:t>allowed</a:t>
            </a:r>
            <a:r>
              <a:rPr lang="fr-FR" sz="1200" dirty="0">
                <a:effectLst/>
                <a:latin typeface="Calibri" panose="020F0502020204030204" pitchFamily="34" charset="0"/>
              </a:rPr>
              <a:t> to </a:t>
            </a:r>
            <a:r>
              <a:rPr lang="fr-FR" sz="1200" dirty="0" err="1">
                <a:effectLst/>
                <a:latin typeface="Calibri" panose="020F0502020204030204" pitchFamily="34" charset="0"/>
              </a:rPr>
              <a:t>operate</a:t>
            </a:r>
            <a:r>
              <a:rPr lang="fr-FR" sz="1200" dirty="0">
                <a:effectLst/>
                <a:latin typeface="Calibri" panose="020F0502020204030204" pitchFamily="34" charset="0"/>
              </a:rPr>
              <a:t> </a:t>
            </a:r>
            <a:r>
              <a:rPr lang="fr-FR" sz="1200" dirty="0" err="1">
                <a:effectLst/>
                <a:latin typeface="Calibri" panose="020F0502020204030204" pitchFamily="34" charset="0"/>
              </a:rPr>
              <a:t>freely</a:t>
            </a:r>
            <a:r>
              <a:rPr lang="fr-FR" sz="1200" dirty="0">
                <a:effectLst/>
                <a:latin typeface="Calibri" panose="020F0502020204030204" pitchFamily="34" charset="0"/>
              </a:rPr>
              <a:t>). At the final </a:t>
            </a:r>
            <a:r>
              <a:rPr lang="fr-FR" sz="1200" dirty="0" err="1">
                <a:effectLst/>
                <a:latin typeface="Calibri" panose="020F0502020204030204" pitchFamily="34" charset="0"/>
              </a:rPr>
              <a:t>temperature</a:t>
            </a:r>
            <a:r>
              <a:rPr lang="fr-FR" sz="1200" dirty="0">
                <a:effectLst/>
                <a:latin typeface="Calibri" panose="020F0502020204030204" pitchFamily="34" charset="0"/>
              </a:rPr>
              <a:t>, the </a:t>
            </a:r>
            <a:r>
              <a:rPr lang="fr-FR" sz="1200" dirty="0" err="1">
                <a:effectLst/>
                <a:latin typeface="Calibri" panose="020F0502020204030204" pitchFamily="34" charset="0"/>
              </a:rPr>
              <a:t>negative</a:t>
            </a:r>
            <a:r>
              <a:rPr lang="fr-FR" sz="1200" dirty="0">
                <a:effectLst/>
                <a:latin typeface="Calibri" panose="020F0502020204030204" pitchFamily="34" charset="0"/>
              </a:rPr>
              <a:t> </a:t>
            </a:r>
            <a:r>
              <a:rPr lang="fr-FR" sz="1200" dirty="0" err="1">
                <a:effectLst/>
                <a:latin typeface="Calibri" panose="020F0502020204030204" pitchFamily="34" charset="0"/>
              </a:rPr>
              <a:t>correlations</a:t>
            </a:r>
            <a:r>
              <a:rPr lang="fr-FR" sz="1200" dirty="0">
                <a:effectLst/>
                <a:latin typeface="Calibri" panose="020F0502020204030204" pitchFamily="34" charset="0"/>
              </a:rPr>
              <a:t> (</a:t>
            </a:r>
            <a:r>
              <a:rPr lang="fr-FR" sz="1050" i="1" dirty="0" err="1">
                <a:effectLst/>
                <a:latin typeface="KaTeX_Math"/>
              </a:rPr>
              <a:t>Pji</a:t>
            </a:r>
            <a:r>
              <a:rPr lang="fr-FR" sz="1050" dirty="0">
                <a:effectLst/>
                <a:latin typeface="KaTeX_Main"/>
              </a:rPr>
              <a:t>−</a:t>
            </a:r>
            <a:r>
              <a:rPr lang="fr-FR" sz="1200" dirty="0">
                <a:effectLst/>
                <a:latin typeface="KaTeX_Main"/>
              </a:rPr>
              <a:t>​</a:t>
            </a:r>
            <a:r>
              <a:rPr lang="fr-FR" sz="1200" dirty="0">
                <a:effectLst/>
                <a:latin typeface="Calibri" panose="020F0502020204030204" pitchFamily="34" charset="0"/>
              </a:rPr>
              <a:t>) are </a:t>
            </a:r>
            <a:r>
              <a:rPr lang="fr-FR" sz="1200" dirty="0" err="1">
                <a:effectLst/>
                <a:latin typeface="Calibri" panose="020F0502020204030204" pitchFamily="34" charset="0"/>
              </a:rPr>
              <a:t>estimated</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fr-FR" sz="1050" i="1" dirty="0" err="1">
                <a:effectLst/>
                <a:latin typeface="KaTeX_Math"/>
              </a:rPr>
              <a:t>Pji</a:t>
            </a:r>
            <a:r>
              <a:rPr lang="fr-FR" sz="1050" dirty="0">
                <a:effectLst/>
                <a:latin typeface="KaTeX_Main"/>
              </a:rPr>
              <a:t>−</a:t>
            </a:r>
            <a:r>
              <a:rPr lang="fr-FR" sz="1200" dirty="0">
                <a:effectLst/>
                <a:latin typeface="KaTeX_Main"/>
              </a:rPr>
              <a:t>​</a:t>
            </a:r>
            <a:r>
              <a:rPr lang="fr-FR" sz="1050" dirty="0">
                <a:effectLst/>
                <a:latin typeface="KaTeX_Main"/>
              </a:rPr>
              <a:t>=⟨</a:t>
            </a:r>
            <a:r>
              <a:rPr lang="fr-FR" sz="1050" i="1" dirty="0" err="1">
                <a:effectLst/>
                <a:latin typeface="KaTeX_Math"/>
              </a:rPr>
              <a:t>Sj</a:t>
            </a:r>
            <a:r>
              <a:rPr lang="fr-FR" sz="1200" dirty="0">
                <a:effectLst/>
                <a:latin typeface="KaTeX_Main"/>
              </a:rPr>
              <a:t>​</a:t>
            </a:r>
            <a:r>
              <a:rPr lang="fr-FR" sz="1050" i="1" dirty="0">
                <a:effectLst/>
                <a:latin typeface="KaTeX_Math"/>
              </a:rPr>
              <a:t>Si</a:t>
            </a:r>
            <a:r>
              <a:rPr lang="fr-FR" sz="1200" dirty="0">
                <a:effectLst/>
                <a:latin typeface="KaTeX_Main"/>
              </a:rPr>
              <a:t>​</a:t>
            </a:r>
            <a:r>
              <a:rPr lang="fr-FR" sz="1050" dirty="0">
                <a:effectLst/>
                <a:latin typeface="KaTeX_Main"/>
              </a:rPr>
              <a:t>⟩</a:t>
            </a:r>
            <a:r>
              <a:rPr lang="x-IV_mathan" sz="1050" dirty="0">
                <a:effectLst/>
                <a:latin typeface="KaTeX_Main"/>
              </a:rPr>
              <a:t>−,</a:t>
            </a:r>
            <a:r>
              <a:rPr lang="fr-FR" sz="1050" i="1" dirty="0">
                <a:effectLst/>
                <a:latin typeface="KaTeX_Math"/>
              </a:rPr>
              <a:t>j</a:t>
            </a:r>
            <a:r>
              <a:rPr lang="fr-FR" sz="1050" dirty="0">
                <a:effectLst/>
                <a:latin typeface="KaTeX_Main"/>
              </a:rPr>
              <a:t>=</a:t>
            </a:r>
            <a:r>
              <a:rPr lang="fr-FR" sz="1050" i="1" dirty="0">
                <a:effectLst/>
                <a:latin typeface="KaTeX_Math"/>
              </a:rPr>
              <a:t>i</a:t>
            </a:r>
            <a:r>
              <a:rPr lang="fr-FR" sz="1050" dirty="0">
                <a:effectLst/>
                <a:latin typeface="KaTeX_Main"/>
              </a:rPr>
              <a:t>(13)</a:t>
            </a:r>
            <a:endParaRPr lang="en-US" sz="1200" dirty="0">
              <a:effectLst/>
              <a:latin typeface="Calibri" panose="020F0502020204030204" pitchFamily="34" charset="0"/>
            </a:endParaRPr>
          </a:p>
          <a:p>
            <a:pPr marL="0" marR="0" rtl="0">
              <a:buNone/>
            </a:pPr>
            <a:r>
              <a:rPr lang="en-US" sz="1200" dirty="0">
                <a:effectLst/>
                <a:latin typeface="Calibri" panose="020F0502020204030204" pitchFamily="34" charset="0"/>
              </a:rPr>
              <a:t>This correlation represents the average product of the states of units </a:t>
            </a:r>
            <a:r>
              <a:rPr lang="fr-FR" sz="1050" i="1" dirty="0">
                <a:effectLst/>
                <a:latin typeface="KaTeX_Math"/>
              </a:rPr>
              <a:t>i</a:t>
            </a:r>
            <a:r>
              <a:rPr lang="fr-FR" sz="1200" dirty="0">
                <a:effectLst/>
                <a:latin typeface="Calibri" panose="020F0502020204030204" pitchFamily="34" charset="0"/>
              </a:rPr>
              <a:t> and </a:t>
            </a:r>
            <a:r>
              <a:rPr lang="fr-FR" sz="1050" i="1" dirty="0">
                <a:effectLst/>
                <a:latin typeface="KaTeX_Math"/>
              </a:rPr>
              <a:t>j</a:t>
            </a:r>
            <a:r>
              <a:rPr lang="fr-FR" sz="1200" dirty="0">
                <a:effectLst/>
                <a:latin typeface="Calibri" panose="020F0502020204030204" pitchFamily="34" charset="0"/>
              </a:rPr>
              <a:t> </a:t>
            </a:r>
            <a:r>
              <a:rPr lang="fr-FR" sz="1200" dirty="0" err="1">
                <a:effectLst/>
                <a:latin typeface="Calibri" panose="020F0502020204030204" pitchFamily="34" charset="0"/>
              </a:rPr>
              <a:t>when</a:t>
            </a:r>
            <a:r>
              <a:rPr lang="fr-FR" sz="1200" dirty="0">
                <a:effectLst/>
                <a:latin typeface="Calibri" panose="020F0502020204030204" pitchFamily="34" charset="0"/>
              </a:rPr>
              <a:t> the output </a:t>
            </a:r>
            <a:r>
              <a:rPr lang="fr-FR" sz="1200" dirty="0" err="1">
                <a:effectLst/>
                <a:latin typeface="Calibri" panose="020F0502020204030204" pitchFamily="34" charset="0"/>
              </a:rPr>
              <a:t>units</a:t>
            </a:r>
            <a:r>
              <a:rPr lang="fr-FR" sz="1200" dirty="0">
                <a:effectLst/>
                <a:latin typeface="Calibri" panose="020F0502020204030204" pitchFamily="34" charset="0"/>
              </a:rPr>
              <a:t> are </a:t>
            </a:r>
            <a:r>
              <a:rPr lang="fr-FR" sz="1200" dirty="0" err="1">
                <a:effectLst/>
                <a:latin typeface="Calibri" panose="020F0502020204030204" pitchFamily="34" charset="0"/>
              </a:rPr>
              <a:t>allowed</a:t>
            </a:r>
            <a:r>
              <a:rPr lang="fr-FR" sz="1200" dirty="0">
                <a:effectLst/>
                <a:latin typeface="Calibri" panose="020F0502020204030204" pitchFamily="34" charset="0"/>
              </a:rPr>
              <a:t> to run </a:t>
            </a:r>
            <a:r>
              <a:rPr lang="fr-FR" sz="1200" dirty="0" err="1">
                <a:effectLst/>
                <a:latin typeface="Calibri" panose="020F0502020204030204" pitchFamily="34" charset="0"/>
              </a:rPr>
              <a:t>freely</a:t>
            </a:r>
            <a:r>
              <a:rPr lang="fr-FR" sz="1200" dirty="0">
                <a:effectLst/>
                <a:latin typeface="Calibri" panose="020F0502020204030204" pitchFamily="34" charset="0"/>
              </a:rPr>
              <a:t> (</a:t>
            </a:r>
            <a:r>
              <a:rPr lang="fr-FR" sz="1200" dirty="0" err="1">
                <a:effectLst/>
                <a:latin typeface="Calibri" panose="020F0502020204030204" pitchFamily="34" charset="0"/>
              </a:rPr>
              <a:t>unclamped</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en-US" sz="1200" b="1" dirty="0">
                <a:effectLst/>
                <a:latin typeface="Calibri" panose="020F0502020204030204" pitchFamily="34" charset="0"/>
              </a:rPr>
              <a:t>Step 4: Updating of Weights</a:t>
            </a:r>
            <a:r>
              <a:rPr lang="fr-FR" sz="1200" dirty="0">
                <a:effectLst/>
                <a:latin typeface="Calibri" panose="020F0502020204030204" pitchFamily="34" charset="0"/>
              </a:rPr>
              <a:t> The </a:t>
            </a:r>
            <a:r>
              <a:rPr lang="fr-FR" sz="1200" dirty="0" err="1">
                <a:effectLst/>
                <a:latin typeface="Calibri" panose="020F0502020204030204" pitchFamily="34" charset="0"/>
              </a:rPr>
              <a:t>synaptic</a:t>
            </a:r>
            <a:r>
              <a:rPr lang="fr-FR" sz="1200" dirty="0">
                <a:effectLst/>
                <a:latin typeface="Calibri" panose="020F0502020204030204" pitchFamily="34" charset="0"/>
              </a:rPr>
              <a:t> </a:t>
            </a:r>
            <a:r>
              <a:rPr lang="fr-FR" sz="1200" dirty="0" err="1">
                <a:effectLst/>
                <a:latin typeface="Calibri" panose="020F0502020204030204" pitchFamily="34" charset="0"/>
              </a:rPr>
              <a:t>weights</a:t>
            </a:r>
            <a:r>
              <a:rPr lang="fr-FR" sz="1200" dirty="0">
                <a:effectLst/>
                <a:latin typeface="Calibri" panose="020F0502020204030204" pitchFamily="34" charset="0"/>
              </a:rPr>
              <a:t> are </a:t>
            </a:r>
            <a:r>
              <a:rPr lang="fr-FR" sz="1200" dirty="0" err="1">
                <a:effectLst/>
                <a:latin typeface="Calibri" panose="020F0502020204030204" pitchFamily="34" charset="0"/>
              </a:rPr>
              <a:t>updated</a:t>
            </a:r>
            <a:r>
              <a:rPr lang="fr-FR" sz="1200" dirty="0">
                <a:effectLst/>
                <a:latin typeface="Calibri" panose="020F0502020204030204" pitchFamily="34" charset="0"/>
              </a:rPr>
              <a:t> </a:t>
            </a:r>
            <a:r>
              <a:rPr lang="fr-FR" sz="1200" dirty="0" err="1">
                <a:effectLst/>
                <a:latin typeface="Calibri" panose="020F0502020204030204" pitchFamily="34" charset="0"/>
              </a:rPr>
              <a:t>using</a:t>
            </a:r>
            <a:r>
              <a:rPr lang="fr-FR" sz="1200" dirty="0">
                <a:effectLst/>
                <a:latin typeface="Calibri" panose="020F0502020204030204" pitchFamily="34" charset="0"/>
              </a:rPr>
              <a:t> the </a:t>
            </a:r>
            <a:r>
              <a:rPr lang="fr-FR" sz="1200" dirty="0" err="1">
                <a:effectLst/>
                <a:latin typeface="Calibri" panose="020F0502020204030204" pitchFamily="34" charset="0"/>
              </a:rPr>
              <a:t>learning</a:t>
            </a:r>
            <a:r>
              <a:rPr lang="fr-FR" sz="1200" dirty="0">
                <a:effectLst/>
                <a:latin typeface="Calibri" panose="020F0502020204030204" pitchFamily="34" charset="0"/>
              </a:rPr>
              <a:t> </a:t>
            </a:r>
            <a:r>
              <a:rPr lang="fr-FR" sz="1200" dirty="0" err="1">
                <a:effectLst/>
                <a:latin typeface="Calibri" panose="020F0502020204030204" pitchFamily="34" charset="0"/>
              </a:rPr>
              <a:t>rule</a:t>
            </a:r>
            <a:r>
              <a:rPr lang="fr-FR" sz="1200" dirty="0">
                <a:effectLst/>
                <a:latin typeface="Calibri" panose="020F0502020204030204" pitchFamily="34" charset="0"/>
              </a:rPr>
              <a:t>, </a:t>
            </a:r>
            <a:r>
              <a:rPr lang="fr-FR" sz="1200" dirty="0" err="1">
                <a:effectLst/>
                <a:latin typeface="Calibri" panose="020F0502020204030204" pitchFamily="34" charset="0"/>
              </a:rPr>
              <a:t>which</a:t>
            </a:r>
            <a:r>
              <a:rPr lang="fr-FR" sz="1200" dirty="0">
                <a:effectLst/>
                <a:latin typeface="Calibri" panose="020F0502020204030204" pitchFamily="34" charset="0"/>
              </a:rPr>
              <a:t> </a:t>
            </a:r>
            <a:r>
              <a:rPr lang="fr-FR" sz="1200" dirty="0" err="1">
                <a:effectLst/>
                <a:latin typeface="Calibri" panose="020F0502020204030204" pitchFamily="34" charset="0"/>
              </a:rPr>
              <a:t>calculates</a:t>
            </a:r>
            <a:r>
              <a:rPr lang="fr-FR" sz="1200" dirty="0">
                <a:effectLst/>
                <a:latin typeface="Calibri" panose="020F0502020204030204" pitchFamily="34" charset="0"/>
              </a:rPr>
              <a:t> the </a:t>
            </a:r>
            <a:r>
              <a:rPr lang="fr-FR" sz="1200" dirty="0" err="1">
                <a:effectLst/>
                <a:latin typeface="Calibri" panose="020F0502020204030204" pitchFamily="34" charset="0"/>
              </a:rPr>
              <a:t>difference</a:t>
            </a:r>
            <a:r>
              <a:rPr lang="fr-FR" sz="1200" dirty="0">
                <a:effectLst/>
                <a:latin typeface="Calibri" panose="020F0502020204030204" pitchFamily="34" charset="0"/>
              </a:rPr>
              <a:t> </a:t>
            </a:r>
            <a:r>
              <a:rPr lang="fr-FR" sz="1200" dirty="0" err="1">
                <a:effectLst/>
                <a:latin typeface="Calibri" panose="020F0502020204030204" pitchFamily="34" charset="0"/>
              </a:rPr>
              <a:t>between</a:t>
            </a:r>
            <a:r>
              <a:rPr lang="fr-FR" sz="1200" dirty="0">
                <a:effectLst/>
                <a:latin typeface="Calibri" panose="020F0502020204030204" pitchFamily="34" charset="0"/>
              </a:rPr>
              <a:t> the positive and </a:t>
            </a:r>
            <a:r>
              <a:rPr lang="fr-FR" sz="1200" dirty="0" err="1">
                <a:effectLst/>
                <a:latin typeface="Calibri" panose="020F0502020204030204" pitchFamily="34" charset="0"/>
              </a:rPr>
              <a:t>negative</a:t>
            </a:r>
            <a:r>
              <a:rPr lang="fr-FR" sz="1200" dirty="0">
                <a:effectLst/>
                <a:latin typeface="Calibri" panose="020F0502020204030204" pitchFamily="34" charset="0"/>
              </a:rPr>
              <a:t> </a:t>
            </a:r>
            <a:r>
              <a:rPr lang="fr-FR" sz="1200" dirty="0" err="1">
                <a:effectLst/>
                <a:latin typeface="Calibri" panose="020F0502020204030204" pitchFamily="34" charset="0"/>
              </a:rPr>
              <a:t>correlations</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fr-FR" sz="1050" dirty="0" err="1">
                <a:effectLst/>
                <a:latin typeface="KaTeX_Main"/>
              </a:rPr>
              <a:t>Δ</a:t>
            </a:r>
            <a:r>
              <a:rPr lang="fr-FR" sz="1050" i="1" dirty="0" err="1">
                <a:effectLst/>
                <a:latin typeface="KaTeX_Math"/>
              </a:rPr>
              <a:t>Wji</a:t>
            </a:r>
            <a:r>
              <a:rPr lang="fr-FR" sz="1200" dirty="0">
                <a:effectLst/>
                <a:latin typeface="KaTeX_Main"/>
              </a:rPr>
              <a:t>​</a:t>
            </a:r>
            <a:r>
              <a:rPr lang="fr-FR" sz="1050" dirty="0">
                <a:effectLst/>
                <a:latin typeface="KaTeX_Main"/>
              </a:rPr>
              <a:t>=</a:t>
            </a:r>
            <a:r>
              <a:rPr lang="fr-FR" sz="1050" i="1" dirty="0">
                <a:effectLst/>
                <a:latin typeface="KaTeX_Math"/>
              </a:rPr>
              <a:t>η</a:t>
            </a:r>
            <a:r>
              <a:rPr lang="fr-FR" sz="1050" dirty="0">
                <a:effectLst/>
                <a:latin typeface="KaTeX_Main"/>
              </a:rPr>
              <a:t>(</a:t>
            </a:r>
            <a:r>
              <a:rPr lang="fr-FR" sz="1050" i="1" dirty="0" err="1">
                <a:effectLst/>
                <a:latin typeface="KaTeX_Math"/>
              </a:rPr>
              <a:t>Pji</a:t>
            </a:r>
            <a:r>
              <a:rPr lang="fr-FR" sz="1050" dirty="0">
                <a:effectLst/>
                <a:latin typeface="KaTeX_Main"/>
              </a:rPr>
              <a:t>+</a:t>
            </a:r>
            <a:r>
              <a:rPr lang="fr-FR" sz="1200" dirty="0">
                <a:effectLst/>
                <a:latin typeface="KaTeX_Main"/>
              </a:rPr>
              <a:t>​</a:t>
            </a:r>
            <a:r>
              <a:rPr lang="fr-FR" sz="1050" dirty="0">
                <a:effectLst/>
                <a:latin typeface="KaTeX_Main"/>
              </a:rPr>
              <a:t>−</a:t>
            </a:r>
            <a:r>
              <a:rPr lang="fr-FR" sz="1050" i="1" dirty="0" err="1">
                <a:effectLst/>
                <a:latin typeface="KaTeX_Math"/>
              </a:rPr>
              <a:t>Pji</a:t>
            </a:r>
            <a:r>
              <a:rPr lang="fr-FR" sz="1050" dirty="0">
                <a:effectLst/>
                <a:latin typeface="KaTeX_Main"/>
              </a:rPr>
              <a:t>−</a:t>
            </a:r>
            <a:r>
              <a:rPr lang="fr-FR" sz="1200" dirty="0">
                <a:effectLst/>
                <a:latin typeface="KaTeX_Main"/>
              </a:rPr>
              <a:t>​</a:t>
            </a:r>
            <a:r>
              <a:rPr lang="fr-FR" sz="1050" dirty="0">
                <a:effectLst/>
                <a:latin typeface="KaTeX_Main"/>
              </a:rPr>
              <a:t>)(14)</a:t>
            </a:r>
            <a:endParaRPr lang="fr-FR" sz="1200" dirty="0">
              <a:effectLst/>
              <a:latin typeface="Calibri" panose="020F0502020204030204" pitchFamily="34" charset="0"/>
            </a:endParaRPr>
          </a:p>
          <a:p>
            <a:pPr marL="0" marR="0" rtl="0">
              <a:buNone/>
            </a:pPr>
            <a:r>
              <a:rPr lang="en-US" sz="1200" dirty="0">
                <a:effectLst/>
                <a:latin typeface="Calibri" panose="020F0502020204030204" pitchFamily="34" charset="0"/>
              </a:rPr>
              <a:t>Where </a:t>
            </a:r>
            <a:r>
              <a:rPr lang="fr-FR" sz="1050" i="1" dirty="0">
                <a:effectLst/>
                <a:latin typeface="KaTeX_Math"/>
              </a:rPr>
              <a:t>η</a:t>
            </a:r>
            <a:r>
              <a:rPr lang="fr-FR" sz="1200" dirty="0">
                <a:effectLst/>
                <a:latin typeface="Calibri" panose="020F0502020204030204" pitchFamily="34" charset="0"/>
              </a:rPr>
              <a:t> </a:t>
            </a:r>
            <a:r>
              <a:rPr lang="fr-FR" sz="1200" dirty="0" err="1">
                <a:effectLst/>
                <a:latin typeface="Calibri" panose="020F0502020204030204" pitchFamily="34" charset="0"/>
              </a:rPr>
              <a:t>is</a:t>
            </a:r>
            <a:r>
              <a:rPr lang="fr-FR" sz="1200" dirty="0">
                <a:effectLst/>
                <a:latin typeface="Calibri" panose="020F0502020204030204" pitchFamily="34" charset="0"/>
              </a:rPr>
              <a:t> a </a:t>
            </a:r>
            <a:r>
              <a:rPr lang="fr-FR" sz="1200" dirty="0" err="1">
                <a:effectLst/>
                <a:latin typeface="Calibri" panose="020F0502020204030204" pitchFamily="34" charset="0"/>
              </a:rPr>
              <a:t>learning</a:t>
            </a:r>
            <a:r>
              <a:rPr lang="fr-FR" sz="1200" dirty="0">
                <a:effectLst/>
                <a:latin typeface="Calibri" panose="020F0502020204030204" pitchFamily="34" charset="0"/>
              </a:rPr>
              <a:t> rate </a:t>
            </a:r>
            <a:r>
              <a:rPr lang="fr-FR" sz="1200" dirty="0" err="1">
                <a:effectLst/>
                <a:latin typeface="Calibri" panose="020F0502020204030204" pitchFamily="34" charset="0"/>
              </a:rPr>
              <a:t>parameter</a:t>
            </a:r>
            <a:r>
              <a:rPr lang="fr-FR" sz="1200" dirty="0">
                <a:effectLst/>
                <a:latin typeface="Calibri" panose="020F0502020204030204" pitchFamily="34" charset="0"/>
              </a:rPr>
              <a:t>, </a:t>
            </a:r>
            <a:r>
              <a:rPr lang="fr-FR" sz="1200" dirty="0" err="1">
                <a:effectLst/>
                <a:latin typeface="Calibri" panose="020F0502020204030204" pitchFamily="34" charset="0"/>
              </a:rPr>
              <a:t>which</a:t>
            </a:r>
            <a:r>
              <a:rPr lang="fr-FR" sz="1200" dirty="0">
                <a:effectLst/>
                <a:latin typeface="Calibri" panose="020F0502020204030204" pitchFamily="34" charset="0"/>
              </a:rPr>
              <a:t> </a:t>
            </a:r>
            <a:r>
              <a:rPr lang="fr-FR" sz="1200" dirty="0" err="1">
                <a:effectLst/>
                <a:latin typeface="Calibri" panose="020F0502020204030204" pitchFamily="34" charset="0"/>
              </a:rPr>
              <a:t>depends</a:t>
            </a:r>
            <a:r>
              <a:rPr lang="fr-FR" sz="1200" dirty="0">
                <a:effectLst/>
                <a:latin typeface="Calibri" panose="020F0502020204030204" pitchFamily="34" charset="0"/>
              </a:rPr>
              <a:t> on the </a:t>
            </a:r>
            <a:r>
              <a:rPr lang="fr-FR" sz="1200" dirty="0" err="1">
                <a:effectLst/>
                <a:latin typeface="Calibri" panose="020F0502020204030204" pitchFamily="34" charset="0"/>
              </a:rPr>
              <a:t>temperature</a:t>
            </a:r>
            <a:r>
              <a:rPr lang="fr-FR" sz="1200" dirty="0">
                <a:effectLst/>
                <a:latin typeface="Calibri" panose="020F0502020204030204" pitchFamily="34" charset="0"/>
              </a:rPr>
              <a:t> </a:t>
            </a:r>
            <a:r>
              <a:rPr lang="fr-FR" sz="1050" i="1" dirty="0">
                <a:effectLst/>
                <a:latin typeface="KaTeX_Math"/>
              </a:rPr>
              <a:t>T</a:t>
            </a:r>
            <a:r>
              <a:rPr lang="fr-FR" sz="1200" dirty="0">
                <a:effectLst/>
                <a:latin typeface="Calibri" panose="020F0502020204030204" pitchFamily="34" charset="0"/>
              </a:rPr>
              <a:t> (</a:t>
            </a:r>
            <a:r>
              <a:rPr lang="fr-FR" sz="1050" i="1" dirty="0">
                <a:effectLst/>
                <a:latin typeface="KaTeX_Math"/>
              </a:rPr>
              <a:t>η</a:t>
            </a:r>
            <a:r>
              <a:rPr lang="fr-FR" sz="1050" dirty="0">
                <a:effectLst/>
                <a:latin typeface="KaTeX_Main"/>
              </a:rPr>
              <a:t>=</a:t>
            </a:r>
            <a:r>
              <a:rPr lang="fr-FR" sz="1050" i="1" dirty="0">
                <a:effectLst/>
                <a:latin typeface="KaTeX_Math"/>
              </a:rPr>
              <a:t>ϵ</a:t>
            </a:r>
            <a:r>
              <a:rPr lang="fr-FR" sz="1050" dirty="0">
                <a:effectLst/>
                <a:latin typeface="KaTeX_Main"/>
              </a:rPr>
              <a:t>/</a:t>
            </a:r>
            <a:r>
              <a:rPr lang="fr-FR" sz="1050" i="1" dirty="0">
                <a:effectLst/>
                <a:latin typeface="KaTeX_Math"/>
              </a:rPr>
              <a:t>T</a:t>
            </a:r>
            <a:r>
              <a:rPr lang="fr-FR" sz="1200" dirty="0">
                <a:effectLst/>
                <a:latin typeface="Calibri" panose="020F0502020204030204" pitchFamily="34" charset="0"/>
              </a:rPr>
              <a:t>).</a:t>
            </a:r>
            <a:endParaRPr lang="en-US" sz="1200" dirty="0">
              <a:effectLst/>
              <a:latin typeface="Calibri" panose="020F0502020204030204" pitchFamily="34" charset="0"/>
            </a:endParaRPr>
          </a:p>
          <a:p>
            <a:pPr marL="0" marR="0" rtl="0">
              <a:buNone/>
            </a:pPr>
            <a:r>
              <a:rPr lang="en-US" sz="1200" b="1" dirty="0">
                <a:effectLst/>
                <a:latin typeface="Calibri" panose="020F0502020204030204" pitchFamily="34" charset="0"/>
              </a:rPr>
              <a:t>Step 5: Iterate until Convergence</a:t>
            </a:r>
            <a:r>
              <a:rPr lang="fr-FR" sz="1200" dirty="0">
                <a:effectLst/>
                <a:latin typeface="Calibri" panose="020F0502020204030204" pitchFamily="34" charset="0"/>
              </a:rPr>
              <a:t> </a:t>
            </a:r>
            <a:r>
              <a:rPr lang="fr-FR" sz="1200" dirty="0" err="1">
                <a:effectLst/>
                <a:latin typeface="Calibri" panose="020F0502020204030204" pitchFamily="34" charset="0"/>
              </a:rPr>
              <a:t>Steps</a:t>
            </a:r>
            <a:r>
              <a:rPr lang="fr-FR" sz="1200" dirty="0">
                <a:effectLst/>
                <a:latin typeface="Calibri" panose="020F0502020204030204" pitchFamily="34" charset="0"/>
              </a:rPr>
              <a:t> 2 </a:t>
            </a:r>
            <a:r>
              <a:rPr lang="fr-FR" sz="1200" dirty="0" err="1">
                <a:effectLst/>
                <a:latin typeface="Calibri" panose="020F0502020204030204" pitchFamily="34" charset="0"/>
              </a:rPr>
              <a:t>through</a:t>
            </a:r>
            <a:r>
              <a:rPr lang="fr-FR" sz="1200" dirty="0">
                <a:effectLst/>
                <a:latin typeface="Calibri" panose="020F0502020204030204" pitchFamily="34" charset="0"/>
              </a:rPr>
              <a:t> 4 are </a:t>
            </a:r>
            <a:r>
              <a:rPr lang="fr-FR" sz="1200" dirty="0" err="1">
                <a:effectLst/>
                <a:latin typeface="Calibri" panose="020F0502020204030204" pitchFamily="34" charset="0"/>
              </a:rPr>
              <a:t>iterated</a:t>
            </a:r>
            <a:r>
              <a:rPr lang="fr-FR" sz="1200" dirty="0">
                <a:effectLst/>
                <a:latin typeface="Calibri" panose="020F0502020204030204" pitchFamily="34" charset="0"/>
              </a:rPr>
              <a:t> </a:t>
            </a:r>
            <a:r>
              <a:rPr lang="fr-FR" sz="1200" dirty="0" err="1">
                <a:effectLst/>
                <a:latin typeface="Calibri" panose="020F0502020204030204" pitchFamily="34" charset="0"/>
              </a:rPr>
              <a:t>until</a:t>
            </a:r>
            <a:r>
              <a:rPr lang="fr-FR" sz="1200" dirty="0">
                <a:effectLst/>
                <a:latin typeface="Calibri" panose="020F0502020204030204" pitchFamily="34" charset="0"/>
              </a:rPr>
              <a:t> the </a:t>
            </a:r>
            <a:r>
              <a:rPr lang="fr-FR" sz="1200" dirty="0" err="1">
                <a:effectLst/>
                <a:latin typeface="Calibri" panose="020F0502020204030204" pitchFamily="34" charset="0"/>
              </a:rPr>
              <a:t>learning</a:t>
            </a:r>
            <a:r>
              <a:rPr lang="fr-FR" sz="1200" dirty="0">
                <a:effectLst/>
                <a:latin typeface="Calibri" panose="020F0502020204030204" pitchFamily="34" charset="0"/>
              </a:rPr>
              <a:t> </a:t>
            </a:r>
            <a:r>
              <a:rPr lang="fr-FR" sz="1200" dirty="0" err="1">
                <a:effectLst/>
                <a:latin typeface="Calibri" panose="020F0502020204030204" pitchFamily="34" charset="0"/>
              </a:rPr>
              <a:t>procedure</a:t>
            </a:r>
            <a:r>
              <a:rPr lang="fr-FR" sz="1200" dirty="0">
                <a:effectLst/>
                <a:latin typeface="Calibri" panose="020F0502020204030204" pitchFamily="34" charset="0"/>
              </a:rPr>
              <a:t> converges and no </a:t>
            </a:r>
            <a:r>
              <a:rPr lang="fr-FR" sz="1200" dirty="0" err="1">
                <a:effectLst/>
                <a:latin typeface="Calibri" panose="020F0502020204030204" pitchFamily="34" charset="0"/>
              </a:rPr>
              <a:t>further</a:t>
            </a:r>
            <a:r>
              <a:rPr lang="fr-FR" sz="1200" dirty="0">
                <a:effectLst/>
                <a:latin typeface="Calibri" panose="020F0502020204030204" pitchFamily="34" charset="0"/>
              </a:rPr>
              <a:t> changes </a:t>
            </a:r>
            <a:r>
              <a:rPr lang="fr-FR" sz="1200" dirty="0" err="1">
                <a:effectLst/>
                <a:latin typeface="Calibri" panose="020F0502020204030204" pitchFamily="34" charset="0"/>
              </a:rPr>
              <a:t>take</a:t>
            </a:r>
            <a:r>
              <a:rPr lang="fr-FR" sz="1200" dirty="0">
                <a:effectLst/>
                <a:latin typeface="Calibri" panose="020F0502020204030204" pitchFamily="34" charset="0"/>
              </a:rPr>
              <a:t> place in the </a:t>
            </a:r>
            <a:r>
              <a:rPr lang="fr-FR" sz="1200" dirty="0" err="1">
                <a:effectLst/>
                <a:latin typeface="Calibri" panose="020F0502020204030204" pitchFamily="34" charset="0"/>
              </a:rPr>
              <a:t>synaptic</a:t>
            </a:r>
            <a:r>
              <a:rPr lang="fr-FR" sz="1200" dirty="0">
                <a:effectLst/>
                <a:latin typeface="Calibri" panose="020F0502020204030204" pitchFamily="34" charset="0"/>
              </a:rPr>
              <a:t> </a:t>
            </a:r>
            <a:r>
              <a:rPr lang="fr-FR" sz="1200" dirty="0" err="1">
                <a:effectLst/>
                <a:latin typeface="Calibri" panose="020F0502020204030204" pitchFamily="34" charset="0"/>
              </a:rPr>
              <a:t>weights</a:t>
            </a:r>
            <a:r>
              <a:rPr lang="fr-FR" sz="1200" dirty="0">
                <a:effectLst/>
                <a:latin typeface="Calibri" panose="020F0502020204030204" pitchFamily="34" charset="0"/>
              </a:rPr>
              <a:t> (</a:t>
            </a:r>
            <a:r>
              <a:rPr lang="fr-FR" sz="1050" i="1" dirty="0" err="1">
                <a:effectLst/>
                <a:latin typeface="KaTeX_Math"/>
              </a:rPr>
              <a:t>Wji</a:t>
            </a:r>
            <a:r>
              <a:rPr lang="fr-FR" sz="1200" dirty="0">
                <a:effectLst/>
                <a:latin typeface="KaTeX_Main"/>
              </a:rPr>
              <a:t>​</a:t>
            </a:r>
            <a:r>
              <a:rPr lang="fr-FR" sz="1200" dirty="0">
                <a:effectLst/>
                <a:latin typeface="Calibri" panose="020F0502020204030204" pitchFamily="34" charset="0"/>
              </a:rPr>
              <a:t>)</a:t>
            </a:r>
            <a:r>
              <a:rPr lang="en-US" sz="1200" dirty="0">
                <a:effectLst/>
                <a:latin typeface="Calibri" panose="020F0502020204030204" pitchFamily="34" charset="0"/>
              </a:rPr>
              <a:t> </a:t>
            </a:r>
          </a:p>
          <a:p>
            <a:endParaRPr lang="fr-FR" dirty="0"/>
          </a:p>
        </p:txBody>
      </p:sp>
      <p:sp>
        <p:nvSpPr>
          <p:cNvPr id="4" name="Espace réservé du numéro de diapositive 3">
            <a:extLst>
              <a:ext uri="{FF2B5EF4-FFF2-40B4-BE49-F238E27FC236}">
                <a16:creationId xmlns:a16="http://schemas.microsoft.com/office/drawing/2014/main" id="{3F08F089-B401-3495-010A-F4CAEE6FF2EA}"/>
              </a:ext>
            </a:extLst>
          </p:cNvPr>
          <p:cNvSpPr>
            <a:spLocks noGrp="1"/>
          </p:cNvSpPr>
          <p:nvPr>
            <p:ph type="sldNum" sz="quarter" idx="5"/>
          </p:nvPr>
        </p:nvSpPr>
        <p:spPr/>
        <p:txBody>
          <a:bodyPr/>
          <a:lstStyle/>
          <a:p>
            <a:fld id="{9065BE48-458B-4837-9C7F-7654C03C4D65}" type="slidenum">
              <a:rPr lang="fr-FR" smtClean="0"/>
              <a:t>20</a:t>
            </a:fld>
            <a:endParaRPr lang="fr-FR"/>
          </a:p>
        </p:txBody>
      </p:sp>
    </p:spTree>
    <p:extLst>
      <p:ext uri="{BB962C8B-B14F-4D97-AF65-F5344CB8AC3E}">
        <p14:creationId xmlns:p14="http://schemas.microsoft.com/office/powerpoint/2010/main" val="1803919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8CFEF-CE2A-7C32-7A44-37B91937FB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644F947-ACA9-A55B-38EE-C7EF07EB4B7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C082575B-FE4C-7824-2239-77B02B129FD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9450E52-E2D8-B62B-9B01-499B1C166F7A}"/>
              </a:ext>
            </a:extLst>
          </p:cNvPr>
          <p:cNvSpPr>
            <a:spLocks noGrp="1"/>
          </p:cNvSpPr>
          <p:nvPr>
            <p:ph type="sldNum" sz="quarter" idx="5"/>
          </p:nvPr>
        </p:nvSpPr>
        <p:spPr/>
        <p:txBody>
          <a:bodyPr/>
          <a:lstStyle/>
          <a:p>
            <a:fld id="{9065BE48-458B-4837-9C7F-7654C03C4D65}" type="slidenum">
              <a:rPr lang="fr-FR" smtClean="0"/>
              <a:t>21</a:t>
            </a:fld>
            <a:endParaRPr lang="fr-FR"/>
          </a:p>
        </p:txBody>
      </p:sp>
    </p:spTree>
    <p:extLst>
      <p:ext uri="{BB962C8B-B14F-4D97-AF65-F5344CB8AC3E}">
        <p14:creationId xmlns:p14="http://schemas.microsoft.com/office/powerpoint/2010/main" val="724600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622D-43F9-7498-FF3C-A3591E0B95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AC3FB2-7349-5656-1912-5282383C9F0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3200FA93-6377-BF0F-943A-FCF811161EAF}"/>
              </a:ext>
            </a:extLst>
          </p:cNvPr>
          <p:cNvSpPr>
            <a:spLocks noGrp="1"/>
          </p:cNvSpPr>
          <p:nvPr>
            <p:ph type="body" idx="1"/>
          </p:nvPr>
        </p:nvSpPr>
        <p:spPr/>
        <p:txBody>
          <a:bodyPr/>
          <a:lstStyle/>
          <a:p>
            <a:r>
              <a:rPr lang="en-US" b="1" dirty="0"/>
              <a:t>Connection to Biology:</a:t>
            </a:r>
            <a:r>
              <a:rPr lang="en-US" dirty="0"/>
              <a:t> Since your project is about biological inspiration, </a:t>
            </a:r>
            <a:r>
              <a:rPr lang="en-US" b="1" dirty="0"/>
              <a:t>Scenario B (Input = Output)</a:t>
            </a:r>
            <a:r>
              <a:rPr lang="en-US" dirty="0"/>
              <a:t> is actually more biologically accurate for local brain regions. A region of the brain (like the visual cortex) receives input, processes it, and represents the "cleaned up" understanding of that input on the same neurons.</a:t>
            </a:r>
            <a:endParaRPr lang="fr-FR" dirty="0"/>
          </a:p>
        </p:txBody>
      </p:sp>
      <p:sp>
        <p:nvSpPr>
          <p:cNvPr id="4" name="Espace réservé du numéro de diapositive 3">
            <a:extLst>
              <a:ext uri="{FF2B5EF4-FFF2-40B4-BE49-F238E27FC236}">
                <a16:creationId xmlns:a16="http://schemas.microsoft.com/office/drawing/2014/main" id="{6AE68BB7-4441-ACC8-00ED-5CCDD1C5A20B}"/>
              </a:ext>
            </a:extLst>
          </p:cNvPr>
          <p:cNvSpPr>
            <a:spLocks noGrp="1"/>
          </p:cNvSpPr>
          <p:nvPr>
            <p:ph type="sldNum" sz="quarter" idx="5"/>
          </p:nvPr>
        </p:nvSpPr>
        <p:spPr/>
        <p:txBody>
          <a:bodyPr/>
          <a:lstStyle/>
          <a:p>
            <a:fld id="{9065BE48-458B-4837-9C7F-7654C03C4D65}" type="slidenum">
              <a:rPr lang="fr-FR" smtClean="0"/>
              <a:t>22</a:t>
            </a:fld>
            <a:endParaRPr lang="fr-FR"/>
          </a:p>
        </p:txBody>
      </p:sp>
    </p:spTree>
    <p:extLst>
      <p:ext uri="{BB962C8B-B14F-4D97-AF65-F5344CB8AC3E}">
        <p14:creationId xmlns:p14="http://schemas.microsoft.com/office/powerpoint/2010/main" val="266076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E1F7B-15D6-D1C0-234F-4884714F7C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BEF869-1AAD-B103-9F40-4A7D6B66CC7F}"/>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81A7DD6-13E7-14EF-3F3F-985CC5E924C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5EB04F3-7322-DFF2-37A3-0A86C5605FD6}"/>
              </a:ext>
            </a:extLst>
          </p:cNvPr>
          <p:cNvSpPr>
            <a:spLocks noGrp="1"/>
          </p:cNvSpPr>
          <p:nvPr>
            <p:ph type="sldNum" sz="quarter" idx="5"/>
          </p:nvPr>
        </p:nvSpPr>
        <p:spPr/>
        <p:txBody>
          <a:bodyPr/>
          <a:lstStyle/>
          <a:p>
            <a:fld id="{9065BE48-458B-4837-9C7F-7654C03C4D65}" type="slidenum">
              <a:rPr lang="fr-FR" smtClean="0"/>
              <a:t>23</a:t>
            </a:fld>
            <a:endParaRPr lang="fr-FR"/>
          </a:p>
        </p:txBody>
      </p:sp>
    </p:spTree>
    <p:extLst>
      <p:ext uri="{BB962C8B-B14F-4D97-AF65-F5344CB8AC3E}">
        <p14:creationId xmlns:p14="http://schemas.microsoft.com/office/powerpoint/2010/main" val="6678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a:p>
        </p:txBody>
      </p:sp>
      <p:sp>
        <p:nvSpPr>
          <p:cNvPr id="3" name="Espace réservé des notes 2"/>
          <p:cNvSpPr>
            <a:spLocks noGrp="1"/>
          </p:cNvSpPr>
          <p:nvPr>
            <p:ph type="body" idx="1"/>
          </p:nvPr>
        </p:nvSpPr>
        <p:spPr/>
        <p:txBody>
          <a:bodyPr/>
          <a:lstStyle/>
          <a:p>
            <a:r>
              <a:rPr lang="fr-MA" dirty="0"/>
              <a:t>La </a:t>
            </a:r>
            <a:r>
              <a:rPr lang="fr-MA" b="1" dirty="0"/>
              <a:t>Carte Auto-Organisatrice</a:t>
            </a:r>
            <a:r>
              <a:rPr lang="fr-MA" dirty="0"/>
              <a:t> (ou </a:t>
            </a:r>
            <a:r>
              <a:rPr lang="fr-MA" b="1" dirty="0"/>
              <a:t>Carte </a:t>
            </a:r>
            <a:r>
              <a:rPr lang="fr-MA" b="1" dirty="0" err="1"/>
              <a:t>Kohonen</a:t>
            </a:r>
            <a:r>
              <a:rPr lang="fr-MA" dirty="0"/>
              <a:t> ou </a:t>
            </a:r>
            <a:r>
              <a:rPr lang="fr-MA" b="1" dirty="0"/>
              <a:t>SOM</a:t>
            </a:r>
            <a:r>
              <a:rPr lang="fr-MA" dirty="0"/>
              <a:t>) est un type de réseau de neurones artificiels inspiré des modèles biologiques des systèmes neuronaux des années 1970. Elle adopte une approche d'apprentissage non supervisée et entraîne son réseau à travers un algorithme d'apprentissage compétitif. La SOM est utilisée pour les techniques de </a:t>
            </a:r>
            <a:r>
              <a:rPr lang="fr-MA" b="1" dirty="0"/>
              <a:t>clustering</a:t>
            </a:r>
            <a:r>
              <a:rPr lang="fr-MA" dirty="0"/>
              <a:t> et de </a:t>
            </a:r>
            <a:r>
              <a:rPr lang="fr-MA" b="1" dirty="0"/>
              <a:t>cartographie</a:t>
            </a:r>
            <a:r>
              <a:rPr lang="fr-MA" dirty="0"/>
              <a:t> (ou réduction de dimensionnalité), permettant de projeter des données multidimensionnelles dans un espace de dimension inférieure, ce qui facilite l'interprétation de problèmes complexes.</a:t>
            </a:r>
          </a:p>
          <a:p>
            <a:r>
              <a:rPr lang="fr-MA" dirty="0"/>
              <a:t>La SOM comporte deux couches : une </a:t>
            </a:r>
            <a:r>
              <a:rPr lang="fr-MA" b="1" dirty="0"/>
              <a:t>couche d'entrée</a:t>
            </a:r>
            <a:r>
              <a:rPr lang="fr-MA" dirty="0"/>
              <a:t> et une </a:t>
            </a:r>
            <a:r>
              <a:rPr lang="fr-MA" b="1" dirty="0"/>
              <a:t>couche de sortie</a:t>
            </a:r>
            <a:r>
              <a:rPr lang="fr-MA" dirty="0"/>
              <a:t>.</a:t>
            </a:r>
          </a:p>
          <a:p>
            <a:r>
              <a:rPr lang="fr-MA" dirty="0"/>
              <a:t>L'architecture de la Carte Auto-Organisatrice avec deux clusters et n caractéristiques d'entrée pour un échantillon quelconque est donnée ci-dessous :</a:t>
            </a:r>
          </a:p>
        </p:txBody>
      </p:sp>
      <p:sp>
        <p:nvSpPr>
          <p:cNvPr id="4" name="Espace réservé du numéro de diapositive 3"/>
          <p:cNvSpPr>
            <a:spLocks noGrp="1"/>
          </p:cNvSpPr>
          <p:nvPr>
            <p:ph type="sldNum" sz="quarter" idx="5"/>
          </p:nvPr>
        </p:nvSpPr>
        <p:spPr/>
        <p:txBody>
          <a:bodyPr/>
          <a:lstStyle/>
          <a:p>
            <a:fld id="{9065BE48-458B-4837-9C7F-7654C03C4D65}" type="slidenum">
              <a:rPr lang="fr-FR" smtClean="0"/>
              <a:t>2</a:t>
            </a:fld>
            <a:endParaRPr lang="fr-FR"/>
          </a:p>
        </p:txBody>
      </p:sp>
    </p:spTree>
    <p:extLst>
      <p:ext uri="{BB962C8B-B14F-4D97-AF65-F5344CB8AC3E}">
        <p14:creationId xmlns:p14="http://schemas.microsoft.com/office/powerpoint/2010/main" val="10656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B115-405A-4447-8D2A-8049114078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906F788-6176-DF2B-0805-323B643E04FD}"/>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CDF7DD9B-F4FE-5426-D8EC-92E9B85D845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F366B52-884F-0D6A-040D-B37A978B3979}"/>
              </a:ext>
            </a:extLst>
          </p:cNvPr>
          <p:cNvSpPr>
            <a:spLocks noGrp="1"/>
          </p:cNvSpPr>
          <p:nvPr>
            <p:ph type="sldNum" sz="quarter" idx="5"/>
          </p:nvPr>
        </p:nvSpPr>
        <p:spPr/>
        <p:txBody>
          <a:bodyPr/>
          <a:lstStyle/>
          <a:p>
            <a:fld id="{9065BE48-458B-4837-9C7F-7654C03C4D65}" type="slidenum">
              <a:rPr lang="fr-FR" smtClean="0"/>
              <a:t>24</a:t>
            </a:fld>
            <a:endParaRPr lang="fr-FR"/>
          </a:p>
        </p:txBody>
      </p:sp>
    </p:spTree>
    <p:extLst>
      <p:ext uri="{BB962C8B-B14F-4D97-AF65-F5344CB8AC3E}">
        <p14:creationId xmlns:p14="http://schemas.microsoft.com/office/powerpoint/2010/main" val="319279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912B4-D1A6-2DC2-33E0-9A358D53B03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5538F2-2318-F05D-629B-D32857121B6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61B9C980-36D4-8B71-3FC7-9BC9BD5574D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23EAC81-A9E3-444B-951D-68B6EBFCA5A5}"/>
              </a:ext>
            </a:extLst>
          </p:cNvPr>
          <p:cNvSpPr>
            <a:spLocks noGrp="1"/>
          </p:cNvSpPr>
          <p:nvPr>
            <p:ph type="sldNum" sz="quarter" idx="5"/>
          </p:nvPr>
        </p:nvSpPr>
        <p:spPr/>
        <p:txBody>
          <a:bodyPr/>
          <a:lstStyle/>
          <a:p>
            <a:fld id="{9065BE48-458B-4837-9C7F-7654C03C4D65}" type="slidenum">
              <a:rPr lang="fr-FR" smtClean="0"/>
              <a:t>25</a:t>
            </a:fld>
            <a:endParaRPr lang="fr-FR"/>
          </a:p>
        </p:txBody>
      </p:sp>
    </p:spTree>
    <p:extLst>
      <p:ext uri="{BB962C8B-B14F-4D97-AF65-F5344CB8AC3E}">
        <p14:creationId xmlns:p14="http://schemas.microsoft.com/office/powerpoint/2010/main" val="140514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90866-B76C-0923-AB75-8E7CC29449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C3E5864-C221-F90E-0278-8BF60E1D51C7}"/>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88BF98C-2DE8-03DE-1967-7B3B94D4DE3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8A04E2E-2418-FC5C-0CC0-1126799A3A1B}"/>
              </a:ext>
            </a:extLst>
          </p:cNvPr>
          <p:cNvSpPr>
            <a:spLocks noGrp="1"/>
          </p:cNvSpPr>
          <p:nvPr>
            <p:ph type="sldNum" sz="quarter" idx="5"/>
          </p:nvPr>
        </p:nvSpPr>
        <p:spPr/>
        <p:txBody>
          <a:bodyPr/>
          <a:lstStyle/>
          <a:p>
            <a:fld id="{9065BE48-458B-4837-9C7F-7654C03C4D65}" type="slidenum">
              <a:rPr lang="fr-FR" smtClean="0"/>
              <a:t>26</a:t>
            </a:fld>
            <a:endParaRPr lang="fr-FR"/>
          </a:p>
        </p:txBody>
      </p:sp>
    </p:spTree>
    <p:extLst>
      <p:ext uri="{BB962C8B-B14F-4D97-AF65-F5344CB8AC3E}">
        <p14:creationId xmlns:p14="http://schemas.microsoft.com/office/powerpoint/2010/main" val="3999385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29320-CB9E-74C0-52A6-8B665E9967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C181D3F-60A9-BC5F-F68B-ABADB772A572}"/>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C51C894D-5D50-F0AF-ED3D-4479C23A24DC}"/>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317FA1D8-77D0-D18A-1CE6-0927CE93B69C}"/>
              </a:ext>
            </a:extLst>
          </p:cNvPr>
          <p:cNvSpPr>
            <a:spLocks noGrp="1"/>
          </p:cNvSpPr>
          <p:nvPr>
            <p:ph type="sldNum" sz="quarter" idx="5"/>
          </p:nvPr>
        </p:nvSpPr>
        <p:spPr/>
        <p:txBody>
          <a:bodyPr/>
          <a:lstStyle/>
          <a:p>
            <a:fld id="{9065BE48-458B-4837-9C7F-7654C03C4D65}" type="slidenum">
              <a:rPr lang="fr-FR" smtClean="0"/>
              <a:t>29</a:t>
            </a:fld>
            <a:endParaRPr lang="fr-FR"/>
          </a:p>
        </p:txBody>
      </p:sp>
    </p:spTree>
    <p:extLst>
      <p:ext uri="{BB962C8B-B14F-4D97-AF65-F5344CB8AC3E}">
        <p14:creationId xmlns:p14="http://schemas.microsoft.com/office/powerpoint/2010/main" val="2856326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0B642-3C14-112D-F013-650A4800D5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23AB87-2CEE-6E83-E27C-3EC2F3327545}"/>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C6CE718-3FE3-D5BC-FBA2-EEBBD67CAB00}"/>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AE5CBB2A-DF58-C26C-DC82-927B5268C53D}"/>
              </a:ext>
            </a:extLst>
          </p:cNvPr>
          <p:cNvSpPr>
            <a:spLocks noGrp="1"/>
          </p:cNvSpPr>
          <p:nvPr>
            <p:ph type="sldNum" sz="quarter" idx="5"/>
          </p:nvPr>
        </p:nvSpPr>
        <p:spPr/>
        <p:txBody>
          <a:bodyPr/>
          <a:lstStyle/>
          <a:p>
            <a:fld id="{9065BE48-458B-4837-9C7F-7654C03C4D65}" type="slidenum">
              <a:rPr lang="fr-FR" smtClean="0"/>
              <a:t>30</a:t>
            </a:fld>
            <a:endParaRPr lang="fr-FR"/>
          </a:p>
        </p:txBody>
      </p:sp>
    </p:spTree>
    <p:extLst>
      <p:ext uri="{BB962C8B-B14F-4D97-AF65-F5344CB8AC3E}">
        <p14:creationId xmlns:p14="http://schemas.microsoft.com/office/powerpoint/2010/main" val="943031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FD02D-78B1-DAC8-6B1C-BCD309F0EA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9F0D474-93BB-ADF4-7F18-24CB6DFE4E7B}"/>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30683DA7-DDF2-044E-BBC4-9733F923FC3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Math Formula:</a:t>
            </a:r>
          </a:p>
          <a:p>
            <a:r>
              <a:rPr lang="en-US" sz="1200" kern="1200" dirty="0">
                <a:solidFill>
                  <a:schemeClr val="tx1"/>
                </a:solidFill>
                <a:effectLst/>
                <a:latin typeface="+mn-lt"/>
                <a:ea typeface="+mn-ea"/>
                <a:cs typeface="+mn-cs"/>
              </a:rPr>
              <a:t>The change in weight ($\Delta w$) depends on the time difference $\Delta t = t_{post} - t_{pre}$:</a:t>
            </a:r>
          </a:p>
          <a:p>
            <a:r>
              <a:rPr lang="en-US" sz="1200" kern="1200" dirty="0">
                <a:solidFill>
                  <a:schemeClr val="tx1"/>
                </a:solidFill>
                <a:effectLst/>
                <a:latin typeface="+mn-lt"/>
                <a:ea typeface="+mn-ea"/>
                <a:cs typeface="+mn-cs"/>
              </a:rPr>
              <a:t>$$\Delta w = \begin{cases} A_+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e^{-\frac{|\Delta t|}{\tau_+}} &amp; \text{if } \Delta t &gt; 0 \quad (\text{Potentiation}) \\ -A_-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e^{-\frac{|\Delta t|}{\tau_-}} &amp; \text{if } \Delta t &lt; 0 \quad (\text{Depression}) \end{cases}$$</a:t>
            </a:r>
          </a:p>
          <a:p>
            <a:r>
              <a:rPr lang="en-US" sz="1200" kern="1200" dirty="0">
                <a:solidFill>
                  <a:schemeClr val="tx1"/>
                </a:solidFill>
                <a:effectLst/>
                <a:latin typeface="+mn-lt"/>
                <a:ea typeface="+mn-ea"/>
                <a:cs typeface="+mn-cs"/>
              </a:rPr>
              <a:t>$A_+$ and $A_-$ determine the maximum amount of learning.</a:t>
            </a:r>
          </a:p>
          <a:p>
            <a:r>
              <a:rPr lang="en-US" sz="1200" kern="1200" dirty="0">
                <a:solidFill>
                  <a:schemeClr val="tx1"/>
                </a:solidFill>
                <a:effectLst/>
                <a:latin typeface="+mn-lt"/>
                <a:ea typeface="+mn-ea"/>
                <a:cs typeface="+mn-cs"/>
              </a:rPr>
              <a:t>$\tau$ determines the time window (how close the spikes must be to matter).</a:t>
            </a:r>
          </a:p>
          <a:p>
            <a:endParaRPr lang="fr-MA" dirty="0"/>
          </a:p>
        </p:txBody>
      </p:sp>
      <p:sp>
        <p:nvSpPr>
          <p:cNvPr id="4" name="Espace réservé du numéro de diapositive 3">
            <a:extLst>
              <a:ext uri="{FF2B5EF4-FFF2-40B4-BE49-F238E27FC236}">
                <a16:creationId xmlns:a16="http://schemas.microsoft.com/office/drawing/2014/main" id="{28A6B6A7-5E8C-6E2D-0BDE-27FDDF78BF13}"/>
              </a:ext>
            </a:extLst>
          </p:cNvPr>
          <p:cNvSpPr>
            <a:spLocks noGrp="1"/>
          </p:cNvSpPr>
          <p:nvPr>
            <p:ph type="sldNum" sz="quarter" idx="5"/>
          </p:nvPr>
        </p:nvSpPr>
        <p:spPr/>
        <p:txBody>
          <a:bodyPr/>
          <a:lstStyle/>
          <a:p>
            <a:fld id="{9065BE48-458B-4837-9C7F-7654C03C4D65}" type="slidenum">
              <a:rPr lang="fr-FR" smtClean="0"/>
              <a:t>31</a:t>
            </a:fld>
            <a:endParaRPr lang="fr-FR"/>
          </a:p>
        </p:txBody>
      </p:sp>
    </p:spTree>
    <p:extLst>
      <p:ext uri="{BB962C8B-B14F-4D97-AF65-F5344CB8AC3E}">
        <p14:creationId xmlns:p14="http://schemas.microsoft.com/office/powerpoint/2010/main" val="263187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FF576-952C-0D31-7D71-CCA75B72C1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4BE1E91-44ED-0B8F-A578-A16DC300ECD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738F406-3530-F818-58DC-EF1EF934AF88}"/>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48BCFDB1-B5AC-FF62-4F1A-0388864008AD}"/>
              </a:ext>
            </a:extLst>
          </p:cNvPr>
          <p:cNvSpPr>
            <a:spLocks noGrp="1"/>
          </p:cNvSpPr>
          <p:nvPr>
            <p:ph type="sldNum" sz="quarter" idx="5"/>
          </p:nvPr>
        </p:nvSpPr>
        <p:spPr/>
        <p:txBody>
          <a:bodyPr/>
          <a:lstStyle/>
          <a:p>
            <a:fld id="{9065BE48-458B-4837-9C7F-7654C03C4D65}" type="slidenum">
              <a:rPr lang="fr-FR" smtClean="0"/>
              <a:t>32</a:t>
            </a:fld>
            <a:endParaRPr lang="fr-FR"/>
          </a:p>
        </p:txBody>
      </p:sp>
    </p:spTree>
    <p:extLst>
      <p:ext uri="{BB962C8B-B14F-4D97-AF65-F5344CB8AC3E}">
        <p14:creationId xmlns:p14="http://schemas.microsoft.com/office/powerpoint/2010/main" val="293173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233C-A950-B957-0F05-52FA011A121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8ECDD30-E416-95E6-BDDC-BDCD21166FF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39FB3A9A-718B-7B8E-FF68-CA043FD67025}"/>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F17FEA2B-4DD6-7A5C-248B-04AA0F83EEA9}"/>
              </a:ext>
            </a:extLst>
          </p:cNvPr>
          <p:cNvSpPr>
            <a:spLocks noGrp="1"/>
          </p:cNvSpPr>
          <p:nvPr>
            <p:ph type="sldNum" sz="quarter" idx="5"/>
          </p:nvPr>
        </p:nvSpPr>
        <p:spPr/>
        <p:txBody>
          <a:bodyPr/>
          <a:lstStyle/>
          <a:p>
            <a:fld id="{9065BE48-458B-4837-9C7F-7654C03C4D65}" type="slidenum">
              <a:rPr lang="fr-FR" smtClean="0"/>
              <a:t>33</a:t>
            </a:fld>
            <a:endParaRPr lang="fr-FR"/>
          </a:p>
        </p:txBody>
      </p:sp>
    </p:spTree>
    <p:extLst>
      <p:ext uri="{BB962C8B-B14F-4D97-AF65-F5344CB8AC3E}">
        <p14:creationId xmlns:p14="http://schemas.microsoft.com/office/powerpoint/2010/main" val="567290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DAF53-04CA-0FC6-38D7-2D2B2E1BBD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C3ABC15-8DEF-F02F-2FD6-3BA09F1C592F}"/>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61A05516-EC20-CCDF-C7DB-A41F276B2F47}"/>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6B7B4795-039E-B1D2-4981-C60A2FC44490}"/>
              </a:ext>
            </a:extLst>
          </p:cNvPr>
          <p:cNvSpPr>
            <a:spLocks noGrp="1"/>
          </p:cNvSpPr>
          <p:nvPr>
            <p:ph type="sldNum" sz="quarter" idx="5"/>
          </p:nvPr>
        </p:nvSpPr>
        <p:spPr/>
        <p:txBody>
          <a:bodyPr/>
          <a:lstStyle/>
          <a:p>
            <a:fld id="{9065BE48-458B-4837-9C7F-7654C03C4D65}" type="slidenum">
              <a:rPr lang="fr-FR" smtClean="0"/>
              <a:t>34</a:t>
            </a:fld>
            <a:endParaRPr lang="fr-FR"/>
          </a:p>
        </p:txBody>
      </p:sp>
    </p:spTree>
    <p:extLst>
      <p:ext uri="{BB962C8B-B14F-4D97-AF65-F5344CB8AC3E}">
        <p14:creationId xmlns:p14="http://schemas.microsoft.com/office/powerpoint/2010/main" val="315452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13D6E-C7BA-2969-7B06-07538F94D6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34BDC4D-5DDB-1170-00EF-7AC8A5353397}"/>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3155B41-0184-C4CB-49BD-1134A035F6ED}"/>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36E82ABE-9335-FAD3-0ADF-35E02E124BE7}"/>
              </a:ext>
            </a:extLst>
          </p:cNvPr>
          <p:cNvSpPr>
            <a:spLocks noGrp="1"/>
          </p:cNvSpPr>
          <p:nvPr>
            <p:ph type="sldNum" sz="quarter" idx="5"/>
          </p:nvPr>
        </p:nvSpPr>
        <p:spPr/>
        <p:txBody>
          <a:bodyPr/>
          <a:lstStyle/>
          <a:p>
            <a:fld id="{9065BE48-458B-4837-9C7F-7654C03C4D65}" type="slidenum">
              <a:rPr lang="fr-FR" smtClean="0"/>
              <a:t>35</a:t>
            </a:fld>
            <a:endParaRPr lang="fr-FR"/>
          </a:p>
        </p:txBody>
      </p:sp>
    </p:spTree>
    <p:extLst>
      <p:ext uri="{BB962C8B-B14F-4D97-AF65-F5344CB8AC3E}">
        <p14:creationId xmlns:p14="http://schemas.microsoft.com/office/powerpoint/2010/main" val="72486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C4D66-2FE2-9B3A-153F-8A19485D7F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C1D417-3F58-532E-1B16-3555E797FF9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50D10CA2-5F47-3EC4-94F1-52BDBF58E90D}"/>
              </a:ext>
            </a:extLst>
          </p:cNvPr>
          <p:cNvSpPr>
            <a:spLocks noGrp="1"/>
          </p:cNvSpPr>
          <p:nvPr>
            <p:ph type="body" idx="1"/>
          </p:nvPr>
        </p:nvSpPr>
        <p:spPr/>
        <p:txBody>
          <a:bodyPr/>
          <a:lstStyle/>
          <a:p>
            <a:r>
              <a:rPr lang="fr-MA" dirty="0"/>
              <a:t>La </a:t>
            </a:r>
            <a:r>
              <a:rPr lang="fr-MA" b="1" dirty="0"/>
              <a:t>Carte Auto-Organisatrice</a:t>
            </a:r>
            <a:r>
              <a:rPr lang="fr-MA" dirty="0"/>
              <a:t> (ou </a:t>
            </a:r>
            <a:r>
              <a:rPr lang="fr-MA" b="1" dirty="0"/>
              <a:t>Carte </a:t>
            </a:r>
            <a:r>
              <a:rPr lang="fr-MA" b="1" dirty="0" err="1"/>
              <a:t>Kohonen</a:t>
            </a:r>
            <a:r>
              <a:rPr lang="fr-MA" dirty="0"/>
              <a:t> ou </a:t>
            </a:r>
            <a:r>
              <a:rPr lang="fr-MA" b="1" dirty="0"/>
              <a:t>SOM</a:t>
            </a:r>
            <a:r>
              <a:rPr lang="fr-MA" dirty="0"/>
              <a:t>) est un type de réseau de neurones artificiels inspiré des modèles biologiques des systèmes neuronaux des années 1970. Elle adopte une approche d'apprentissage non supervisée et entraîne son réseau à travers un algorithme d'apprentissage compétitif. La SOM est utilisée pour les techniques de </a:t>
            </a:r>
            <a:r>
              <a:rPr lang="fr-MA" b="1" dirty="0"/>
              <a:t>clustering</a:t>
            </a:r>
            <a:r>
              <a:rPr lang="fr-MA" dirty="0"/>
              <a:t> et de </a:t>
            </a:r>
            <a:r>
              <a:rPr lang="fr-MA" b="1" dirty="0"/>
              <a:t>cartographie</a:t>
            </a:r>
            <a:r>
              <a:rPr lang="fr-MA" dirty="0"/>
              <a:t> (ou réduction de dimensionnalité), permettant de projeter des données multidimensionnelles dans un espace de dimension inférieure, ce qui facilite l'interprétation de problèmes complexes.</a:t>
            </a:r>
          </a:p>
          <a:p>
            <a:r>
              <a:rPr lang="fr-MA" dirty="0"/>
              <a:t>La SOM comporte deux couches : une </a:t>
            </a:r>
            <a:r>
              <a:rPr lang="fr-MA" b="1" dirty="0"/>
              <a:t>couche d'entrée</a:t>
            </a:r>
            <a:r>
              <a:rPr lang="fr-MA" dirty="0"/>
              <a:t> et une </a:t>
            </a:r>
            <a:r>
              <a:rPr lang="fr-MA" b="1" dirty="0"/>
              <a:t>couche de sortie</a:t>
            </a:r>
            <a:r>
              <a:rPr lang="fr-MA" dirty="0"/>
              <a:t>.</a:t>
            </a:r>
          </a:p>
          <a:p>
            <a:r>
              <a:rPr lang="fr-MA" dirty="0"/>
              <a:t>L'architecture de la Carte Auto-Organisatrice avec deux clusters et n caractéristiques d'entrée pour un échantillon quelconque est donnée ci-dessous :</a:t>
            </a:r>
          </a:p>
        </p:txBody>
      </p:sp>
      <p:sp>
        <p:nvSpPr>
          <p:cNvPr id="4" name="Espace réservé du numéro de diapositive 3">
            <a:extLst>
              <a:ext uri="{FF2B5EF4-FFF2-40B4-BE49-F238E27FC236}">
                <a16:creationId xmlns:a16="http://schemas.microsoft.com/office/drawing/2014/main" id="{8FDF01DA-0CBD-6F53-BDF2-6F843F5F9DCB}"/>
              </a:ext>
            </a:extLst>
          </p:cNvPr>
          <p:cNvSpPr>
            <a:spLocks noGrp="1"/>
          </p:cNvSpPr>
          <p:nvPr>
            <p:ph type="sldNum" sz="quarter" idx="5"/>
          </p:nvPr>
        </p:nvSpPr>
        <p:spPr/>
        <p:txBody>
          <a:bodyPr/>
          <a:lstStyle/>
          <a:p>
            <a:fld id="{9065BE48-458B-4837-9C7F-7654C03C4D65}" type="slidenum">
              <a:rPr lang="fr-FR" smtClean="0"/>
              <a:t>4</a:t>
            </a:fld>
            <a:endParaRPr lang="fr-FR"/>
          </a:p>
        </p:txBody>
      </p:sp>
    </p:spTree>
    <p:extLst>
      <p:ext uri="{BB962C8B-B14F-4D97-AF65-F5344CB8AC3E}">
        <p14:creationId xmlns:p14="http://schemas.microsoft.com/office/powerpoint/2010/main" val="4155244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07EDE-BEEE-F3D8-AE8E-C1AFD639ED9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263446-73D8-CE9B-6B06-76E101F0F77E}"/>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C501ACE8-AA08-72BC-6D51-9D479DE037BC}"/>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3147FE0E-0691-4EA7-0216-B6FBEEE08204}"/>
              </a:ext>
            </a:extLst>
          </p:cNvPr>
          <p:cNvSpPr>
            <a:spLocks noGrp="1"/>
          </p:cNvSpPr>
          <p:nvPr>
            <p:ph type="sldNum" sz="quarter" idx="5"/>
          </p:nvPr>
        </p:nvSpPr>
        <p:spPr/>
        <p:txBody>
          <a:bodyPr/>
          <a:lstStyle/>
          <a:p>
            <a:fld id="{9065BE48-458B-4837-9C7F-7654C03C4D65}" type="slidenum">
              <a:rPr lang="fr-FR" smtClean="0"/>
              <a:t>36</a:t>
            </a:fld>
            <a:endParaRPr lang="fr-FR"/>
          </a:p>
        </p:txBody>
      </p:sp>
    </p:spTree>
    <p:extLst>
      <p:ext uri="{BB962C8B-B14F-4D97-AF65-F5344CB8AC3E}">
        <p14:creationId xmlns:p14="http://schemas.microsoft.com/office/powerpoint/2010/main" val="328047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99BF-7E35-7143-D0ED-53D89CE5B12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A53804-6F09-A96B-22FE-92AEBB36F52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58EB4FBF-7676-CC7E-DB5F-38EEDE7843A5}"/>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4F796E6E-3E68-6F6F-1ACA-1411BF0A88A5}"/>
              </a:ext>
            </a:extLst>
          </p:cNvPr>
          <p:cNvSpPr>
            <a:spLocks noGrp="1"/>
          </p:cNvSpPr>
          <p:nvPr>
            <p:ph type="sldNum" sz="quarter" idx="5"/>
          </p:nvPr>
        </p:nvSpPr>
        <p:spPr/>
        <p:txBody>
          <a:bodyPr/>
          <a:lstStyle/>
          <a:p>
            <a:fld id="{9065BE48-458B-4837-9C7F-7654C03C4D65}" type="slidenum">
              <a:rPr lang="fr-FR" smtClean="0"/>
              <a:t>37</a:t>
            </a:fld>
            <a:endParaRPr lang="fr-FR"/>
          </a:p>
        </p:txBody>
      </p:sp>
    </p:spTree>
    <p:extLst>
      <p:ext uri="{BB962C8B-B14F-4D97-AF65-F5344CB8AC3E}">
        <p14:creationId xmlns:p14="http://schemas.microsoft.com/office/powerpoint/2010/main" val="3832304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C03C3-828A-423D-FDA9-C9E747D2DDF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2D708F-919D-4B99-64AB-EA6363C3EA2C}"/>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E2D19B5B-2C68-223C-E07D-99F52A58A035}"/>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F0ED5972-2CF7-B3EE-5647-3C1EEB24D514}"/>
              </a:ext>
            </a:extLst>
          </p:cNvPr>
          <p:cNvSpPr>
            <a:spLocks noGrp="1"/>
          </p:cNvSpPr>
          <p:nvPr>
            <p:ph type="sldNum" sz="quarter" idx="5"/>
          </p:nvPr>
        </p:nvSpPr>
        <p:spPr/>
        <p:txBody>
          <a:bodyPr/>
          <a:lstStyle/>
          <a:p>
            <a:fld id="{9065BE48-458B-4837-9C7F-7654C03C4D65}" type="slidenum">
              <a:rPr lang="fr-FR" smtClean="0"/>
              <a:t>38</a:t>
            </a:fld>
            <a:endParaRPr lang="fr-FR"/>
          </a:p>
        </p:txBody>
      </p:sp>
    </p:spTree>
    <p:extLst>
      <p:ext uri="{BB962C8B-B14F-4D97-AF65-F5344CB8AC3E}">
        <p14:creationId xmlns:p14="http://schemas.microsoft.com/office/powerpoint/2010/main" val="4029632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4A68-6CE4-7C3B-8C6B-6D17377B490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9416A74-C999-375E-DF93-74A8BF1A69A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A9C3236-7B4E-1D6B-EF1B-738DD8417140}"/>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A6CE93AD-9722-6196-781A-09D2314E71BF}"/>
              </a:ext>
            </a:extLst>
          </p:cNvPr>
          <p:cNvSpPr>
            <a:spLocks noGrp="1"/>
          </p:cNvSpPr>
          <p:nvPr>
            <p:ph type="sldNum" sz="quarter" idx="5"/>
          </p:nvPr>
        </p:nvSpPr>
        <p:spPr/>
        <p:txBody>
          <a:bodyPr/>
          <a:lstStyle/>
          <a:p>
            <a:fld id="{9065BE48-458B-4837-9C7F-7654C03C4D65}" type="slidenum">
              <a:rPr lang="fr-FR" smtClean="0"/>
              <a:t>39</a:t>
            </a:fld>
            <a:endParaRPr lang="fr-FR"/>
          </a:p>
        </p:txBody>
      </p:sp>
    </p:spTree>
    <p:extLst>
      <p:ext uri="{BB962C8B-B14F-4D97-AF65-F5344CB8AC3E}">
        <p14:creationId xmlns:p14="http://schemas.microsoft.com/office/powerpoint/2010/main" val="33675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64979-EAEB-260C-0850-3BF61BBBC7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3DA40F-57B3-54BF-BAA5-AF284E98DFA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BB4EF0C-73E7-E849-B491-559ECC0E4BFD}"/>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C18E12EA-12F3-3D29-A802-3386878CF9DB}"/>
              </a:ext>
            </a:extLst>
          </p:cNvPr>
          <p:cNvSpPr>
            <a:spLocks noGrp="1"/>
          </p:cNvSpPr>
          <p:nvPr>
            <p:ph type="sldNum" sz="quarter" idx="5"/>
          </p:nvPr>
        </p:nvSpPr>
        <p:spPr/>
        <p:txBody>
          <a:bodyPr/>
          <a:lstStyle/>
          <a:p>
            <a:fld id="{9065BE48-458B-4837-9C7F-7654C03C4D65}" type="slidenum">
              <a:rPr lang="fr-FR" smtClean="0"/>
              <a:t>41</a:t>
            </a:fld>
            <a:endParaRPr lang="fr-FR"/>
          </a:p>
        </p:txBody>
      </p:sp>
    </p:spTree>
    <p:extLst>
      <p:ext uri="{BB962C8B-B14F-4D97-AF65-F5344CB8AC3E}">
        <p14:creationId xmlns:p14="http://schemas.microsoft.com/office/powerpoint/2010/main" val="3691407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F5BC-B432-8233-6875-94A4F8E4617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27CF20-46CC-A042-D7DF-7A77EEB610B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C253395-269F-9C50-A377-841B7445B9C0}"/>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5B504503-144C-4B3B-7FF2-565C5DDA18A9}"/>
              </a:ext>
            </a:extLst>
          </p:cNvPr>
          <p:cNvSpPr>
            <a:spLocks noGrp="1"/>
          </p:cNvSpPr>
          <p:nvPr>
            <p:ph type="sldNum" sz="quarter" idx="5"/>
          </p:nvPr>
        </p:nvSpPr>
        <p:spPr/>
        <p:txBody>
          <a:bodyPr/>
          <a:lstStyle/>
          <a:p>
            <a:fld id="{9065BE48-458B-4837-9C7F-7654C03C4D65}" type="slidenum">
              <a:rPr lang="fr-FR" smtClean="0"/>
              <a:t>42</a:t>
            </a:fld>
            <a:endParaRPr lang="fr-FR"/>
          </a:p>
        </p:txBody>
      </p:sp>
    </p:spTree>
    <p:extLst>
      <p:ext uri="{BB962C8B-B14F-4D97-AF65-F5344CB8AC3E}">
        <p14:creationId xmlns:p14="http://schemas.microsoft.com/office/powerpoint/2010/main" val="3058464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9C9D9-7A7B-804D-6CC1-EB0D3FC30A0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DE45DEC-CED8-0301-02D7-F275B1584960}"/>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8F3DE0F-4D3B-3013-5B2D-3D485875A186}"/>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34F9E712-DE98-5F4B-937B-7136289BEFA1}"/>
              </a:ext>
            </a:extLst>
          </p:cNvPr>
          <p:cNvSpPr>
            <a:spLocks noGrp="1"/>
          </p:cNvSpPr>
          <p:nvPr>
            <p:ph type="sldNum" sz="quarter" idx="5"/>
          </p:nvPr>
        </p:nvSpPr>
        <p:spPr/>
        <p:txBody>
          <a:bodyPr/>
          <a:lstStyle/>
          <a:p>
            <a:fld id="{9065BE48-458B-4837-9C7F-7654C03C4D65}" type="slidenum">
              <a:rPr lang="fr-FR" smtClean="0"/>
              <a:t>43</a:t>
            </a:fld>
            <a:endParaRPr lang="fr-FR"/>
          </a:p>
        </p:txBody>
      </p:sp>
    </p:spTree>
    <p:extLst>
      <p:ext uri="{BB962C8B-B14F-4D97-AF65-F5344CB8AC3E}">
        <p14:creationId xmlns:p14="http://schemas.microsoft.com/office/powerpoint/2010/main" val="2917014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383BB-C48B-7CC0-EC1B-039CE13A04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C91C84-FF40-F799-5827-C124557DC907}"/>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DFECAF0-1B26-7605-A071-7D8B1BFA82A8}"/>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5F576606-CD89-9201-5619-A9A3C8AB57B3}"/>
              </a:ext>
            </a:extLst>
          </p:cNvPr>
          <p:cNvSpPr>
            <a:spLocks noGrp="1"/>
          </p:cNvSpPr>
          <p:nvPr>
            <p:ph type="sldNum" sz="quarter" idx="5"/>
          </p:nvPr>
        </p:nvSpPr>
        <p:spPr/>
        <p:txBody>
          <a:bodyPr/>
          <a:lstStyle/>
          <a:p>
            <a:fld id="{9065BE48-458B-4837-9C7F-7654C03C4D65}" type="slidenum">
              <a:rPr lang="fr-FR" smtClean="0"/>
              <a:t>44</a:t>
            </a:fld>
            <a:endParaRPr lang="fr-FR"/>
          </a:p>
        </p:txBody>
      </p:sp>
    </p:spTree>
    <p:extLst>
      <p:ext uri="{BB962C8B-B14F-4D97-AF65-F5344CB8AC3E}">
        <p14:creationId xmlns:p14="http://schemas.microsoft.com/office/powerpoint/2010/main" val="1958421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9C74C-0557-085F-9DDB-970FEF867A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4523B8-7E0E-CE91-2448-08EB13E8942B}"/>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0412ECD5-8DD1-1952-E42A-441951F599F1}"/>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65F1C563-2401-2B6E-15AA-4A7C4F8A555E}"/>
              </a:ext>
            </a:extLst>
          </p:cNvPr>
          <p:cNvSpPr>
            <a:spLocks noGrp="1"/>
          </p:cNvSpPr>
          <p:nvPr>
            <p:ph type="sldNum" sz="quarter" idx="5"/>
          </p:nvPr>
        </p:nvSpPr>
        <p:spPr/>
        <p:txBody>
          <a:bodyPr/>
          <a:lstStyle/>
          <a:p>
            <a:fld id="{9065BE48-458B-4837-9C7F-7654C03C4D65}" type="slidenum">
              <a:rPr lang="fr-FR" smtClean="0"/>
              <a:t>45</a:t>
            </a:fld>
            <a:endParaRPr lang="fr-FR"/>
          </a:p>
        </p:txBody>
      </p:sp>
    </p:spTree>
    <p:extLst>
      <p:ext uri="{BB962C8B-B14F-4D97-AF65-F5344CB8AC3E}">
        <p14:creationId xmlns:p14="http://schemas.microsoft.com/office/powerpoint/2010/main" val="421159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E564-84F9-C5DE-D9A6-691DAEB58F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04E9A9-8884-AB27-7707-0AB28CDE6C96}"/>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15B1386-8FE0-A621-7DCC-1A6C7E13B4D4}"/>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B2FBE790-D21C-B44A-DAE1-67F63271657A}"/>
              </a:ext>
            </a:extLst>
          </p:cNvPr>
          <p:cNvSpPr>
            <a:spLocks noGrp="1"/>
          </p:cNvSpPr>
          <p:nvPr>
            <p:ph type="sldNum" sz="quarter" idx="5"/>
          </p:nvPr>
        </p:nvSpPr>
        <p:spPr/>
        <p:txBody>
          <a:bodyPr/>
          <a:lstStyle/>
          <a:p>
            <a:fld id="{9065BE48-458B-4837-9C7F-7654C03C4D65}" type="slidenum">
              <a:rPr lang="fr-FR" smtClean="0"/>
              <a:t>46</a:t>
            </a:fld>
            <a:endParaRPr lang="fr-FR"/>
          </a:p>
        </p:txBody>
      </p:sp>
    </p:spTree>
    <p:extLst>
      <p:ext uri="{BB962C8B-B14F-4D97-AF65-F5344CB8AC3E}">
        <p14:creationId xmlns:p14="http://schemas.microsoft.com/office/powerpoint/2010/main" val="173007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470D8-E6AA-538D-79C3-ABE8A8EE72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A3366CF-5FEC-DA89-F689-B0DC46992669}"/>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16C96FC-9190-533E-6ED0-0AE399A2A322}"/>
              </a:ext>
            </a:extLst>
          </p:cNvPr>
          <p:cNvSpPr>
            <a:spLocks noGrp="1"/>
          </p:cNvSpPr>
          <p:nvPr>
            <p:ph type="body" idx="1"/>
          </p:nvPr>
        </p:nvSpPr>
        <p:spPr/>
        <p:txBody>
          <a:bodyPr/>
          <a:lstStyle/>
          <a:p>
            <a:r>
              <a:rPr lang="fr-MA" dirty="0"/>
              <a:t>La </a:t>
            </a:r>
            <a:r>
              <a:rPr lang="fr-MA" b="1" dirty="0"/>
              <a:t>Carte Auto-Organisatrice</a:t>
            </a:r>
            <a:r>
              <a:rPr lang="fr-MA" dirty="0"/>
              <a:t> (ou </a:t>
            </a:r>
            <a:r>
              <a:rPr lang="fr-MA" b="1" dirty="0"/>
              <a:t>Carte </a:t>
            </a:r>
            <a:r>
              <a:rPr lang="fr-MA" b="1" dirty="0" err="1"/>
              <a:t>Kohonen</a:t>
            </a:r>
            <a:r>
              <a:rPr lang="fr-MA" dirty="0"/>
              <a:t> ou </a:t>
            </a:r>
            <a:r>
              <a:rPr lang="fr-MA" b="1" dirty="0"/>
              <a:t>SOM</a:t>
            </a:r>
            <a:r>
              <a:rPr lang="fr-MA" dirty="0"/>
              <a:t>) est un type de réseau de neurones artificiels inspiré des modèles biologiques des systèmes neuronaux des années 1970. Elle adopte une approche d'apprentissage non supervisée et entraîne son réseau à travers un algorithme d'apprentissage compétitif. La SOM est utilisée pour les techniques de </a:t>
            </a:r>
            <a:r>
              <a:rPr lang="fr-MA" b="1" dirty="0"/>
              <a:t>clustering</a:t>
            </a:r>
            <a:r>
              <a:rPr lang="fr-MA" dirty="0"/>
              <a:t> et de </a:t>
            </a:r>
            <a:r>
              <a:rPr lang="fr-MA" b="1" dirty="0"/>
              <a:t>cartographie</a:t>
            </a:r>
            <a:r>
              <a:rPr lang="fr-MA" dirty="0"/>
              <a:t> (ou réduction de dimensionnalité), permettant de projeter des données multidimensionnelles dans un espace de dimension inférieure, ce qui facilite l'interprétation de problèmes complexes.</a:t>
            </a:r>
          </a:p>
          <a:p>
            <a:r>
              <a:rPr lang="fr-MA" dirty="0"/>
              <a:t>La SOM comporte deux couches : une </a:t>
            </a:r>
            <a:r>
              <a:rPr lang="fr-MA" b="1" dirty="0"/>
              <a:t>couche d'entrée</a:t>
            </a:r>
            <a:r>
              <a:rPr lang="fr-MA" dirty="0"/>
              <a:t> et une </a:t>
            </a:r>
            <a:r>
              <a:rPr lang="fr-MA" b="1" dirty="0"/>
              <a:t>couche de sortie</a:t>
            </a:r>
            <a:r>
              <a:rPr lang="fr-MA" dirty="0"/>
              <a:t>.</a:t>
            </a:r>
          </a:p>
          <a:p>
            <a:r>
              <a:rPr lang="fr-MA" dirty="0"/>
              <a:t>L'architecture de la Carte Auto-Organisatrice avec deux clusters et n caractéristiques d'entrée pour un échantillon quelconque est donnée ci-dessous :</a:t>
            </a:r>
          </a:p>
        </p:txBody>
      </p:sp>
      <p:sp>
        <p:nvSpPr>
          <p:cNvPr id="4" name="Espace réservé du numéro de diapositive 3">
            <a:extLst>
              <a:ext uri="{FF2B5EF4-FFF2-40B4-BE49-F238E27FC236}">
                <a16:creationId xmlns:a16="http://schemas.microsoft.com/office/drawing/2014/main" id="{9F04C265-45EB-B931-13D9-F5BE73002E55}"/>
              </a:ext>
            </a:extLst>
          </p:cNvPr>
          <p:cNvSpPr>
            <a:spLocks noGrp="1"/>
          </p:cNvSpPr>
          <p:nvPr>
            <p:ph type="sldNum" sz="quarter" idx="5"/>
          </p:nvPr>
        </p:nvSpPr>
        <p:spPr/>
        <p:txBody>
          <a:bodyPr/>
          <a:lstStyle/>
          <a:p>
            <a:fld id="{9065BE48-458B-4837-9C7F-7654C03C4D65}" type="slidenum">
              <a:rPr lang="fr-FR" smtClean="0"/>
              <a:t>6</a:t>
            </a:fld>
            <a:endParaRPr lang="fr-FR"/>
          </a:p>
        </p:txBody>
      </p:sp>
    </p:spTree>
    <p:extLst>
      <p:ext uri="{BB962C8B-B14F-4D97-AF65-F5344CB8AC3E}">
        <p14:creationId xmlns:p14="http://schemas.microsoft.com/office/powerpoint/2010/main" val="706088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64492-7F84-CF4B-4BE5-170F96040F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3F9BD9-6573-1886-54FC-7A360DCE2A49}"/>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6AF1FA8E-1032-0669-CCDB-F302621162F9}"/>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6138E032-DADD-BF7C-464B-39DC9026531C}"/>
              </a:ext>
            </a:extLst>
          </p:cNvPr>
          <p:cNvSpPr>
            <a:spLocks noGrp="1"/>
          </p:cNvSpPr>
          <p:nvPr>
            <p:ph type="sldNum" sz="quarter" idx="5"/>
          </p:nvPr>
        </p:nvSpPr>
        <p:spPr/>
        <p:txBody>
          <a:bodyPr/>
          <a:lstStyle/>
          <a:p>
            <a:fld id="{9065BE48-458B-4837-9C7F-7654C03C4D65}" type="slidenum">
              <a:rPr lang="fr-FR" smtClean="0"/>
              <a:t>47</a:t>
            </a:fld>
            <a:endParaRPr lang="fr-FR"/>
          </a:p>
        </p:txBody>
      </p:sp>
    </p:spTree>
    <p:extLst>
      <p:ext uri="{BB962C8B-B14F-4D97-AF65-F5344CB8AC3E}">
        <p14:creationId xmlns:p14="http://schemas.microsoft.com/office/powerpoint/2010/main" val="1744305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6A55B-A23F-4CB0-BFB6-A64A94FEE17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F308B60-86C2-CA76-15D6-5ED33D04C439}"/>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784ED5D-4011-F0AF-17DE-E672AD98A961}"/>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940C7116-863C-0C1C-AFE2-A891CFF4948D}"/>
              </a:ext>
            </a:extLst>
          </p:cNvPr>
          <p:cNvSpPr>
            <a:spLocks noGrp="1"/>
          </p:cNvSpPr>
          <p:nvPr>
            <p:ph type="sldNum" sz="quarter" idx="5"/>
          </p:nvPr>
        </p:nvSpPr>
        <p:spPr/>
        <p:txBody>
          <a:bodyPr/>
          <a:lstStyle/>
          <a:p>
            <a:fld id="{9065BE48-458B-4837-9C7F-7654C03C4D65}" type="slidenum">
              <a:rPr lang="fr-FR" smtClean="0"/>
              <a:t>48</a:t>
            </a:fld>
            <a:endParaRPr lang="fr-FR"/>
          </a:p>
        </p:txBody>
      </p:sp>
    </p:spTree>
    <p:extLst>
      <p:ext uri="{BB962C8B-B14F-4D97-AF65-F5344CB8AC3E}">
        <p14:creationId xmlns:p14="http://schemas.microsoft.com/office/powerpoint/2010/main" val="538901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3D3FE-5C6B-2B3A-2E78-4DFBF704839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78F628-B5FD-8822-7E94-C9D2BA4EA1F3}"/>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41B5A637-828E-A3CA-8456-217C64AC8128}"/>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8B7E3D78-2AC0-5BF0-EA96-66008A989676}"/>
              </a:ext>
            </a:extLst>
          </p:cNvPr>
          <p:cNvSpPr>
            <a:spLocks noGrp="1"/>
          </p:cNvSpPr>
          <p:nvPr>
            <p:ph type="sldNum" sz="quarter" idx="5"/>
          </p:nvPr>
        </p:nvSpPr>
        <p:spPr/>
        <p:txBody>
          <a:bodyPr/>
          <a:lstStyle/>
          <a:p>
            <a:fld id="{9065BE48-458B-4837-9C7F-7654C03C4D65}" type="slidenum">
              <a:rPr lang="fr-FR" smtClean="0"/>
              <a:t>49</a:t>
            </a:fld>
            <a:endParaRPr lang="fr-FR"/>
          </a:p>
        </p:txBody>
      </p:sp>
    </p:spTree>
    <p:extLst>
      <p:ext uri="{BB962C8B-B14F-4D97-AF65-F5344CB8AC3E}">
        <p14:creationId xmlns:p14="http://schemas.microsoft.com/office/powerpoint/2010/main" val="312614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562F4-F30B-FE77-DD6B-688BA349F8C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543D19-5EE8-5D8E-ED86-D61D8D81D8F7}"/>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B773E9A5-5A2D-C81A-2DCC-D973C8A82F60}"/>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379AA2DE-09A4-6947-B3AE-9467BCEC69AA}"/>
              </a:ext>
            </a:extLst>
          </p:cNvPr>
          <p:cNvSpPr>
            <a:spLocks noGrp="1"/>
          </p:cNvSpPr>
          <p:nvPr>
            <p:ph type="sldNum" sz="quarter" idx="5"/>
          </p:nvPr>
        </p:nvSpPr>
        <p:spPr/>
        <p:txBody>
          <a:bodyPr/>
          <a:lstStyle/>
          <a:p>
            <a:fld id="{9065BE48-458B-4837-9C7F-7654C03C4D65}" type="slidenum">
              <a:rPr lang="fr-FR" smtClean="0"/>
              <a:t>50</a:t>
            </a:fld>
            <a:endParaRPr lang="fr-FR"/>
          </a:p>
        </p:txBody>
      </p:sp>
    </p:spTree>
    <p:extLst>
      <p:ext uri="{BB962C8B-B14F-4D97-AF65-F5344CB8AC3E}">
        <p14:creationId xmlns:p14="http://schemas.microsoft.com/office/powerpoint/2010/main" val="1356080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A2338-ECBF-8C20-A333-C03014DFFD6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A5D89F-3906-E174-E6CE-238C87226A1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75E83493-CFB8-6DBC-A26E-0BB5931C38AF}"/>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2639C45E-896B-9669-C1C8-BD0C2C673DA5}"/>
              </a:ext>
            </a:extLst>
          </p:cNvPr>
          <p:cNvSpPr>
            <a:spLocks noGrp="1"/>
          </p:cNvSpPr>
          <p:nvPr>
            <p:ph type="sldNum" sz="quarter" idx="5"/>
          </p:nvPr>
        </p:nvSpPr>
        <p:spPr/>
        <p:txBody>
          <a:bodyPr/>
          <a:lstStyle/>
          <a:p>
            <a:fld id="{9065BE48-458B-4837-9C7F-7654C03C4D65}" type="slidenum">
              <a:rPr lang="fr-FR" smtClean="0"/>
              <a:t>51</a:t>
            </a:fld>
            <a:endParaRPr lang="fr-FR"/>
          </a:p>
        </p:txBody>
      </p:sp>
    </p:spTree>
    <p:extLst>
      <p:ext uri="{BB962C8B-B14F-4D97-AF65-F5344CB8AC3E}">
        <p14:creationId xmlns:p14="http://schemas.microsoft.com/office/powerpoint/2010/main" val="35796058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D74EC-DA9E-8713-4A32-82DE5F2F9B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BCD9AE7-612E-6AB7-A45D-64D31B454299}"/>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162B92C8-CD06-67EC-7F89-83E49DA8F3C1}"/>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4ABDCE24-0B66-AF14-7254-04A84F82C432}"/>
              </a:ext>
            </a:extLst>
          </p:cNvPr>
          <p:cNvSpPr>
            <a:spLocks noGrp="1"/>
          </p:cNvSpPr>
          <p:nvPr>
            <p:ph type="sldNum" sz="quarter" idx="5"/>
          </p:nvPr>
        </p:nvSpPr>
        <p:spPr/>
        <p:txBody>
          <a:bodyPr/>
          <a:lstStyle/>
          <a:p>
            <a:fld id="{9065BE48-458B-4837-9C7F-7654C03C4D65}" type="slidenum">
              <a:rPr lang="fr-FR" smtClean="0"/>
              <a:t>52</a:t>
            </a:fld>
            <a:endParaRPr lang="fr-FR"/>
          </a:p>
        </p:txBody>
      </p:sp>
    </p:spTree>
    <p:extLst>
      <p:ext uri="{BB962C8B-B14F-4D97-AF65-F5344CB8AC3E}">
        <p14:creationId xmlns:p14="http://schemas.microsoft.com/office/powerpoint/2010/main" val="799390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BCD72-CFE2-C9ED-6FCD-1E841DD169A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706AA1-FCFF-9259-335C-7E18CC39571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E5E92B1-103F-1D82-67A5-ADDF411CA22B}"/>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41DD2A02-FF02-7359-B79F-EF1B5464ABF6}"/>
              </a:ext>
            </a:extLst>
          </p:cNvPr>
          <p:cNvSpPr>
            <a:spLocks noGrp="1"/>
          </p:cNvSpPr>
          <p:nvPr>
            <p:ph type="sldNum" sz="quarter" idx="5"/>
          </p:nvPr>
        </p:nvSpPr>
        <p:spPr/>
        <p:txBody>
          <a:bodyPr/>
          <a:lstStyle/>
          <a:p>
            <a:fld id="{9065BE48-458B-4837-9C7F-7654C03C4D65}" type="slidenum">
              <a:rPr lang="fr-FR" smtClean="0"/>
              <a:t>53</a:t>
            </a:fld>
            <a:endParaRPr lang="fr-FR"/>
          </a:p>
        </p:txBody>
      </p:sp>
    </p:spTree>
    <p:extLst>
      <p:ext uri="{BB962C8B-B14F-4D97-AF65-F5344CB8AC3E}">
        <p14:creationId xmlns:p14="http://schemas.microsoft.com/office/powerpoint/2010/main" val="2047605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94C11-0F1D-E251-D9EC-F87166E1A85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4C3BE10-73ED-567E-208D-F6CB233627B2}"/>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94A5E392-CD67-2A44-1219-52E778C8B70B}"/>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A55CCF18-AAA2-94CA-F4A8-059FF70B875D}"/>
              </a:ext>
            </a:extLst>
          </p:cNvPr>
          <p:cNvSpPr>
            <a:spLocks noGrp="1"/>
          </p:cNvSpPr>
          <p:nvPr>
            <p:ph type="sldNum" sz="quarter" idx="5"/>
          </p:nvPr>
        </p:nvSpPr>
        <p:spPr/>
        <p:txBody>
          <a:bodyPr/>
          <a:lstStyle/>
          <a:p>
            <a:fld id="{9065BE48-458B-4837-9C7F-7654C03C4D65}" type="slidenum">
              <a:rPr lang="fr-FR" smtClean="0"/>
              <a:t>54</a:t>
            </a:fld>
            <a:endParaRPr lang="fr-FR"/>
          </a:p>
        </p:txBody>
      </p:sp>
    </p:spTree>
    <p:extLst>
      <p:ext uri="{BB962C8B-B14F-4D97-AF65-F5344CB8AC3E}">
        <p14:creationId xmlns:p14="http://schemas.microsoft.com/office/powerpoint/2010/main" val="3062872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5E6A-33AC-2B61-2CEE-FA50D91F943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0E6E800-4222-3222-1804-98FFEEB01598}"/>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AA76CE92-7CC0-CD95-E8AA-DD188B6C5134}"/>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2C3B52E0-F280-33E9-74A6-821D73FA9898}"/>
              </a:ext>
            </a:extLst>
          </p:cNvPr>
          <p:cNvSpPr>
            <a:spLocks noGrp="1"/>
          </p:cNvSpPr>
          <p:nvPr>
            <p:ph type="sldNum" sz="quarter" idx="5"/>
          </p:nvPr>
        </p:nvSpPr>
        <p:spPr/>
        <p:txBody>
          <a:bodyPr/>
          <a:lstStyle/>
          <a:p>
            <a:fld id="{9065BE48-458B-4837-9C7F-7654C03C4D65}" type="slidenum">
              <a:rPr lang="fr-FR" smtClean="0"/>
              <a:t>55</a:t>
            </a:fld>
            <a:endParaRPr lang="fr-FR"/>
          </a:p>
        </p:txBody>
      </p:sp>
    </p:spTree>
    <p:extLst>
      <p:ext uri="{BB962C8B-B14F-4D97-AF65-F5344CB8AC3E}">
        <p14:creationId xmlns:p14="http://schemas.microsoft.com/office/powerpoint/2010/main" val="116006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24CF-4593-BADC-AB96-E258CB5D21D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4A69B6-FA56-9094-13FC-C00C6BD0D114}"/>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16EDC2EA-E2F8-A254-FF5A-0FD97FD7A64E}"/>
              </a:ext>
            </a:extLst>
          </p:cNvPr>
          <p:cNvSpPr>
            <a:spLocks noGrp="1"/>
          </p:cNvSpPr>
          <p:nvPr>
            <p:ph type="body" idx="1"/>
          </p:nvPr>
        </p:nvSpPr>
        <p:spPr/>
        <p:txBody>
          <a:bodyPr/>
          <a:lstStyle/>
          <a:p>
            <a:r>
              <a:rPr lang="fr-MA" dirty="0"/>
              <a:t>La </a:t>
            </a:r>
            <a:r>
              <a:rPr lang="fr-MA" b="1" dirty="0"/>
              <a:t>Carte Auto-Organisatrice</a:t>
            </a:r>
            <a:r>
              <a:rPr lang="fr-MA" dirty="0"/>
              <a:t> (ou </a:t>
            </a:r>
            <a:r>
              <a:rPr lang="fr-MA" b="1" dirty="0"/>
              <a:t>Carte </a:t>
            </a:r>
            <a:r>
              <a:rPr lang="fr-MA" b="1" dirty="0" err="1"/>
              <a:t>Kohonen</a:t>
            </a:r>
            <a:r>
              <a:rPr lang="fr-MA" dirty="0"/>
              <a:t> ou </a:t>
            </a:r>
            <a:r>
              <a:rPr lang="fr-MA" b="1" dirty="0"/>
              <a:t>SOM</a:t>
            </a:r>
            <a:r>
              <a:rPr lang="fr-MA" dirty="0"/>
              <a:t>) est un type de réseau de neurones artificiels inspiré des modèles biologiques des systèmes neuronaux des années 1970. Elle adopte une approche d'apprentissage non supervisée et entraîne son réseau à travers un algorithme d'apprentissage compétitif. La SOM est utilisée pour les techniques de </a:t>
            </a:r>
            <a:r>
              <a:rPr lang="fr-MA" b="1" dirty="0"/>
              <a:t>clustering</a:t>
            </a:r>
            <a:r>
              <a:rPr lang="fr-MA" dirty="0"/>
              <a:t> et de </a:t>
            </a:r>
            <a:r>
              <a:rPr lang="fr-MA" b="1" dirty="0"/>
              <a:t>cartographie</a:t>
            </a:r>
            <a:r>
              <a:rPr lang="fr-MA" dirty="0"/>
              <a:t> (ou réduction de dimensionnalité), permettant de projeter des données multidimensionnelles dans un espace de dimension inférieure, ce qui facilite l'interprétation de problèmes complexes.</a:t>
            </a:r>
          </a:p>
          <a:p>
            <a:r>
              <a:rPr lang="fr-MA" dirty="0"/>
              <a:t>La SOM comporte deux couches : une </a:t>
            </a:r>
            <a:r>
              <a:rPr lang="fr-MA" b="1" dirty="0"/>
              <a:t>couche d'entrée</a:t>
            </a:r>
            <a:r>
              <a:rPr lang="fr-MA" dirty="0"/>
              <a:t> et une </a:t>
            </a:r>
            <a:r>
              <a:rPr lang="fr-MA" b="1" dirty="0"/>
              <a:t>couche de sortie</a:t>
            </a:r>
            <a:r>
              <a:rPr lang="fr-MA" dirty="0"/>
              <a:t>.</a:t>
            </a:r>
          </a:p>
          <a:p>
            <a:r>
              <a:rPr lang="fr-MA" dirty="0"/>
              <a:t>L'architecture de la Carte Auto-Organisatrice avec deux clusters et n caractéristiques d'entrée pour un échantillon quelconque est donnée ci-dessous :</a:t>
            </a:r>
          </a:p>
        </p:txBody>
      </p:sp>
      <p:sp>
        <p:nvSpPr>
          <p:cNvPr id="4" name="Espace réservé du numéro de diapositive 3">
            <a:extLst>
              <a:ext uri="{FF2B5EF4-FFF2-40B4-BE49-F238E27FC236}">
                <a16:creationId xmlns:a16="http://schemas.microsoft.com/office/drawing/2014/main" id="{40466E76-A5F8-0717-969B-CC43DCEF9E39}"/>
              </a:ext>
            </a:extLst>
          </p:cNvPr>
          <p:cNvSpPr>
            <a:spLocks noGrp="1"/>
          </p:cNvSpPr>
          <p:nvPr>
            <p:ph type="sldNum" sz="quarter" idx="5"/>
          </p:nvPr>
        </p:nvSpPr>
        <p:spPr/>
        <p:txBody>
          <a:bodyPr/>
          <a:lstStyle/>
          <a:p>
            <a:fld id="{9065BE48-458B-4837-9C7F-7654C03C4D65}" type="slidenum">
              <a:rPr lang="fr-FR" smtClean="0"/>
              <a:t>8</a:t>
            </a:fld>
            <a:endParaRPr lang="fr-FR"/>
          </a:p>
        </p:txBody>
      </p:sp>
    </p:spTree>
    <p:extLst>
      <p:ext uri="{BB962C8B-B14F-4D97-AF65-F5344CB8AC3E}">
        <p14:creationId xmlns:p14="http://schemas.microsoft.com/office/powerpoint/2010/main" val="90227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1B9C1-602E-1619-18A8-EFFD2CD314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70A7302-5C5D-92DF-3687-ECF088AEE4FB}"/>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68498F41-FFCA-5EF2-6418-CE34A3A2522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1EBE034-69E0-216E-9800-7D2FFC4B7348}"/>
              </a:ext>
            </a:extLst>
          </p:cNvPr>
          <p:cNvSpPr>
            <a:spLocks noGrp="1"/>
          </p:cNvSpPr>
          <p:nvPr>
            <p:ph type="sldNum" sz="quarter" idx="5"/>
          </p:nvPr>
        </p:nvSpPr>
        <p:spPr/>
        <p:txBody>
          <a:bodyPr/>
          <a:lstStyle/>
          <a:p>
            <a:fld id="{9065BE48-458B-4837-9C7F-7654C03C4D65}" type="slidenum">
              <a:rPr lang="fr-FR" smtClean="0"/>
              <a:t>10</a:t>
            </a:fld>
            <a:endParaRPr lang="fr-FR"/>
          </a:p>
        </p:txBody>
      </p:sp>
    </p:spTree>
    <p:extLst>
      <p:ext uri="{BB962C8B-B14F-4D97-AF65-F5344CB8AC3E}">
        <p14:creationId xmlns:p14="http://schemas.microsoft.com/office/powerpoint/2010/main" val="3352071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574B1-E286-84F0-286B-E1CB9B0D05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AFF78A7-1362-D683-6EC9-577A95E9096F}"/>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24E583A4-C025-673C-8A99-D002CB08BC4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4F9D4DD-0894-1CDF-0290-D4BB1174C6D3}"/>
              </a:ext>
            </a:extLst>
          </p:cNvPr>
          <p:cNvSpPr>
            <a:spLocks noGrp="1"/>
          </p:cNvSpPr>
          <p:nvPr>
            <p:ph type="sldNum" sz="quarter" idx="5"/>
          </p:nvPr>
        </p:nvSpPr>
        <p:spPr/>
        <p:txBody>
          <a:bodyPr/>
          <a:lstStyle/>
          <a:p>
            <a:fld id="{9065BE48-458B-4837-9C7F-7654C03C4D65}" type="slidenum">
              <a:rPr lang="fr-FR" smtClean="0"/>
              <a:t>11</a:t>
            </a:fld>
            <a:endParaRPr lang="fr-FR"/>
          </a:p>
        </p:txBody>
      </p:sp>
    </p:spTree>
    <p:extLst>
      <p:ext uri="{BB962C8B-B14F-4D97-AF65-F5344CB8AC3E}">
        <p14:creationId xmlns:p14="http://schemas.microsoft.com/office/powerpoint/2010/main" val="1358972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1513-0292-A5A5-622C-3D27D845A5E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B710E4-4EFA-48FE-5FCF-A62AEDA755B7}"/>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32DB51A-B8B4-6DC8-BE38-CABFC3478C8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A03555D-9699-CEC8-CCAE-73E2D58C62AE}"/>
              </a:ext>
            </a:extLst>
          </p:cNvPr>
          <p:cNvSpPr>
            <a:spLocks noGrp="1"/>
          </p:cNvSpPr>
          <p:nvPr>
            <p:ph type="sldNum" sz="quarter" idx="5"/>
          </p:nvPr>
        </p:nvSpPr>
        <p:spPr/>
        <p:txBody>
          <a:bodyPr/>
          <a:lstStyle/>
          <a:p>
            <a:fld id="{9065BE48-458B-4837-9C7F-7654C03C4D65}" type="slidenum">
              <a:rPr lang="fr-FR" smtClean="0"/>
              <a:t>12</a:t>
            </a:fld>
            <a:endParaRPr lang="fr-FR"/>
          </a:p>
        </p:txBody>
      </p:sp>
    </p:spTree>
    <p:extLst>
      <p:ext uri="{BB962C8B-B14F-4D97-AF65-F5344CB8AC3E}">
        <p14:creationId xmlns:p14="http://schemas.microsoft.com/office/powerpoint/2010/main" val="294394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2A744-402C-5EE1-B367-7AC74DE2708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FEF66D-1D22-F7D7-0DA2-1AC80BF3F7B1}"/>
              </a:ext>
            </a:extLst>
          </p:cNvPr>
          <p:cNvSpPr>
            <a:spLocks noGrp="1" noRot="1" noChangeAspect="1"/>
          </p:cNvSpPr>
          <p:nvPr>
            <p:ph type="sldImg"/>
          </p:nvPr>
        </p:nvSpPr>
        <p:spPr/>
        <p:txBody>
          <a:bodyPr/>
          <a:lstStyle/>
          <a:p>
            <a:endParaRPr lang="fr-FR"/>
          </a:p>
        </p:txBody>
      </p:sp>
      <p:sp>
        <p:nvSpPr>
          <p:cNvPr id="3" name="Espace réservé des notes 2">
            <a:extLst>
              <a:ext uri="{FF2B5EF4-FFF2-40B4-BE49-F238E27FC236}">
                <a16:creationId xmlns:a16="http://schemas.microsoft.com/office/drawing/2014/main" id="{8C18ADA7-4F35-7481-FE7E-B77553915B1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0C12E41-8101-87C8-76B4-4970B58AD599}"/>
              </a:ext>
            </a:extLst>
          </p:cNvPr>
          <p:cNvSpPr>
            <a:spLocks noGrp="1"/>
          </p:cNvSpPr>
          <p:nvPr>
            <p:ph type="sldNum" sz="quarter" idx="5"/>
          </p:nvPr>
        </p:nvSpPr>
        <p:spPr/>
        <p:txBody>
          <a:bodyPr/>
          <a:lstStyle/>
          <a:p>
            <a:fld id="{9065BE48-458B-4837-9C7F-7654C03C4D65}" type="slidenum">
              <a:rPr lang="fr-FR" smtClean="0"/>
              <a:t>13</a:t>
            </a:fld>
            <a:endParaRPr lang="fr-FR"/>
          </a:p>
        </p:txBody>
      </p:sp>
    </p:spTree>
    <p:extLst>
      <p:ext uri="{BB962C8B-B14F-4D97-AF65-F5344CB8AC3E}">
        <p14:creationId xmlns:p14="http://schemas.microsoft.com/office/powerpoint/2010/main" val="352765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1" r:id="rId5"/>
    <p:sldLayoutId id="2147483742" r:id="rId6"/>
    <p:sldLayoutId id="2147483738" r:id="rId7"/>
    <p:sldLayoutId id="2147483743" r:id="rId8"/>
    <p:sldLayoutId id="2147483745" r:id="rId9"/>
    <p:sldLayoutId id="2147483747" r:id="rId10"/>
    <p:sldLayoutId id="2147483746" r:id="rId11"/>
    <p:sldLayoutId id="2147483744" r:id="rId12"/>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hyperlink" Target="https://youtu.be/RI35E5ewBu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hyperlink" Target="https://www.mdpi.com/1424-8220/20/10/2756" TargetMode="External"/><Relationship Id="rId3" Type="http://schemas.openxmlformats.org/officeDocument/2006/relationships/hyperlink" Target="https://www.biorender.com/template/neuronal-action-potential" TargetMode="External"/><Relationship Id="rId7" Type="http://schemas.openxmlformats.org/officeDocument/2006/relationships/hyperlink" Target="https://theaisummer.com/spiking-neural-networks/"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hyperlink" Target="https://arxiv.org/pdf/2305.08879" TargetMode="External"/><Relationship Id="rId11" Type="http://schemas.openxmlformats.org/officeDocument/2006/relationships/hyperlink" Target="https://www.nature.com/articles/s41598-023-43488-x" TargetMode="External"/><Relationship Id="rId5" Type="http://schemas.openxmlformats.org/officeDocument/2006/relationships/hyperlink" Target="https://neuro4ml.github.io/reading-5" TargetMode="External"/><Relationship Id="rId10" Type="http://schemas.openxmlformats.org/officeDocument/2006/relationships/hyperlink" Target="https://www.mdpi.com/2504-2289/7/2/110" TargetMode="External"/><Relationship Id="rId4" Type="http://schemas.openxmlformats.org/officeDocument/2006/relationships/hyperlink" Target="https://arxiv.org/pdf/1804.08150" TargetMode="External"/><Relationship Id="rId9" Type="http://schemas.openxmlformats.org/officeDocument/2006/relationships/hyperlink" Target="https://www.sciencedirect.com/science/article/abs/pii/S0893608020300563"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arxiv.org/pdf/1803.08554" TargetMode="External"/><Relationship Id="rId13" Type="http://schemas.openxmlformats.org/officeDocument/2006/relationships/hyperlink" Target="https://www.linkedin.com/pulse/19-neurons-self-driving-car-neural-odes-liquid-stepan-lavrinenko-u0fwc/" TargetMode="External"/><Relationship Id="rId3" Type="http://schemas.openxmlformats.org/officeDocument/2006/relationships/hyperlink" Target="https://arxiv.org/pdf/2504.02352" TargetMode="External"/><Relationship Id="rId7" Type="http://schemas.openxmlformats.org/officeDocument/2006/relationships/hyperlink" Target="https://papers.nips.cc/paper_files/paper/2018/file/69386f6bb1dfed68692a24c8686939b9-Paper.pdf" TargetMode="External"/><Relationship Id="rId12" Type="http://schemas.openxmlformats.org/officeDocument/2006/relationships/hyperlink" Target="https://www.nature.com/articles/s42256-022-00556-7" TargetMode="External"/><Relationship Id="rId17" Type="http://schemas.openxmlformats.org/officeDocument/2006/relationships/hyperlink" Target="https://www.sciencedirect.com/science/article/pii/S0893608019300784" TargetMode="External"/><Relationship Id="rId2" Type="http://schemas.openxmlformats.org/officeDocument/2006/relationships/notesSlide" Target="../notesSlides/notesSlide48.xml"/><Relationship Id="rId16" Type="http://schemas.openxmlformats.org/officeDocument/2006/relationships/hyperlink" Target="https://arxiv.org/pdf/2405.06561" TargetMode="External"/><Relationship Id="rId1" Type="http://schemas.openxmlformats.org/officeDocument/2006/relationships/slideLayout" Target="../slideLayouts/slideLayout9.xml"/><Relationship Id="rId6" Type="http://schemas.openxmlformats.org/officeDocument/2006/relationships/hyperlink" Target="https://www.frontiersin.org/files/Articles/1023470/fnins-16-1023470-HTML-r1/image_m/fnins-16-1023470-g001.jpg" TargetMode="External"/><Relationship Id="rId11" Type="http://schemas.openxmlformats.org/officeDocument/2006/relationships/hyperlink" Target="https://www.signalpop.com/2023/08/11/closed-form-continuous-time-liquid-neural-net-models-a-programmers-perspective/" TargetMode="External"/><Relationship Id="rId5" Type="http://schemas.openxmlformats.org/officeDocument/2006/relationships/hyperlink" Target="https://www.researchgate.net/figure/Conceptual-architecture-of-a-Liquid-Neural-Network-LNN-Input-layer-left-m-input_fig1_396372611" TargetMode="External"/><Relationship Id="rId15" Type="http://schemas.openxmlformats.org/officeDocument/2006/relationships/hyperlink" Target="https://arxiv.org/html/2507.21377v1" TargetMode="External"/><Relationship Id="rId10" Type="http://schemas.openxmlformats.org/officeDocument/2006/relationships/hyperlink" Target="https://www.mdpi.com/2504-2289/7/2/110" TargetMode="External"/><Relationship Id="rId4" Type="http://schemas.openxmlformats.org/officeDocument/2006/relationships/hyperlink" Target="https://weeklyreport.ai/briefings/liquid-neural-networks/" TargetMode="External"/><Relationship Id="rId9" Type="http://schemas.openxmlformats.org/officeDocument/2006/relationships/hyperlink" Target="https://www.mdpi.com/2227-7390/10/11/1844" TargetMode="External"/><Relationship Id="rId14" Type="http://schemas.openxmlformats.org/officeDocument/2006/relationships/hyperlink" Target="https://www.medrxiv.org/content/10.1101/2025.02.09.25321975v1.ful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9498" y="2631280"/>
            <a:ext cx="11836942" cy="1569660"/>
          </a:xfrm>
          <a:prstGeom prst="rect">
            <a:avLst/>
          </a:prstGeom>
          <a:noFill/>
        </p:spPr>
        <p:txBody>
          <a:bodyPr wrap="square" rtlCol="0" anchor="ctr">
            <a:spAutoFit/>
          </a:bodyPr>
          <a:lstStyle/>
          <a:p>
            <a:pPr algn="ctr"/>
            <a:r>
              <a:rPr lang="en-US" altLang="ko-KR" sz="4800" b="1" dirty="0" err="1">
                <a:latin typeface="Palatino Linotype" panose="02040502050505030304" pitchFamily="18" charset="0"/>
                <a:cs typeface="Arial" pitchFamily="34" charset="0"/>
              </a:rPr>
              <a:t>Modelisation</a:t>
            </a:r>
            <a:r>
              <a:rPr lang="en-US" altLang="ko-KR" sz="4800" b="1" dirty="0">
                <a:latin typeface="Palatino Linotype" panose="02040502050505030304" pitchFamily="18" charset="0"/>
                <a:cs typeface="Arial" pitchFamily="34" charset="0"/>
              </a:rPr>
              <a:t> of natural phenomena course</a:t>
            </a:r>
            <a:endParaRPr lang="ko-KR" altLang="en-US" sz="4800" b="1" dirty="0">
              <a:latin typeface="Palatino Linotype" panose="02040502050505030304" pitchFamily="18" charset="0"/>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206033" y="1293629"/>
            <a:ext cx="6307845" cy="4777107"/>
            <a:chOff x="2491486" y="2166705"/>
            <a:chExt cx="4786450" cy="3429727"/>
          </a:xfrm>
          <a:solidFill>
            <a:schemeClr val="bg1">
              <a:alpha val="16000"/>
            </a:schemeClr>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cxnSp>
        <p:nvCxnSpPr>
          <p:cNvPr id="238" name="Connecteur droit 237">
            <a:extLst>
              <a:ext uri="{FF2B5EF4-FFF2-40B4-BE49-F238E27FC236}">
                <a16:creationId xmlns:a16="http://schemas.microsoft.com/office/drawing/2014/main" id="{9DE891BA-B408-4653-817C-379D48BA1ECE}"/>
              </a:ext>
            </a:extLst>
          </p:cNvPr>
          <p:cNvCxnSpPr>
            <a:cxnSpLocks/>
          </p:cNvCxnSpPr>
          <p:nvPr/>
        </p:nvCxnSpPr>
        <p:spPr>
          <a:xfrm flipV="1">
            <a:off x="927044" y="2058388"/>
            <a:ext cx="10732917" cy="299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13">
            <a:extLst>
              <a:ext uri="{FF2B5EF4-FFF2-40B4-BE49-F238E27FC236}">
                <a16:creationId xmlns:a16="http://schemas.microsoft.com/office/drawing/2014/main" id="{FAAD5E5D-7E46-405E-BA0A-CF0AE19F5B30}"/>
              </a:ext>
            </a:extLst>
          </p:cNvPr>
          <p:cNvSpPr txBox="1"/>
          <p:nvPr/>
        </p:nvSpPr>
        <p:spPr>
          <a:xfrm>
            <a:off x="5455768" y="4892855"/>
            <a:ext cx="1675468" cy="400110"/>
          </a:xfrm>
          <a:prstGeom prst="rect">
            <a:avLst/>
          </a:prstGeom>
          <a:noFill/>
        </p:spPr>
        <p:txBody>
          <a:bodyPr wrap="square" rtlCol="0" anchor="ctr">
            <a:spAutoFit/>
          </a:bodyPr>
          <a:lstStyle/>
          <a:p>
            <a:r>
              <a:rPr lang="en-US" altLang="ko-KR" sz="2000" dirty="0">
                <a:latin typeface="Palatino Linotype" panose="02040502050505030304" pitchFamily="18" charset="0"/>
                <a:cs typeface="Arial" pitchFamily="34" charset="0"/>
              </a:rPr>
              <a:t>Group Work </a:t>
            </a:r>
            <a:endParaRPr lang="ko-KR" altLang="en-US" sz="2000" dirty="0">
              <a:latin typeface="Palatino Linotype" panose="02040502050505030304" pitchFamily="18" charset="0"/>
              <a:cs typeface="Arial" pitchFamily="34" charset="0"/>
            </a:endParaRPr>
          </a:p>
        </p:txBody>
      </p:sp>
      <p:cxnSp>
        <p:nvCxnSpPr>
          <p:cNvPr id="251" name="Connecteur droit 250">
            <a:extLst>
              <a:ext uri="{FF2B5EF4-FFF2-40B4-BE49-F238E27FC236}">
                <a16:creationId xmlns:a16="http://schemas.microsoft.com/office/drawing/2014/main" id="{6E811EB1-5D33-4D21-9BD9-D17FF3CAADF9}"/>
              </a:ext>
            </a:extLst>
          </p:cNvPr>
          <p:cNvCxnSpPr>
            <a:cxnSpLocks/>
          </p:cNvCxnSpPr>
          <p:nvPr/>
        </p:nvCxnSpPr>
        <p:spPr>
          <a:xfrm flipV="1">
            <a:off x="927044" y="4609261"/>
            <a:ext cx="10732917" cy="299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C1E13414-DCC0-6998-FAFC-73271E6F46B5}"/>
              </a:ext>
            </a:extLst>
          </p:cNvPr>
          <p:cNvSpPr txBox="1"/>
          <p:nvPr/>
        </p:nvSpPr>
        <p:spPr>
          <a:xfrm>
            <a:off x="2593724" y="1298470"/>
            <a:ext cx="7708490" cy="523220"/>
          </a:xfrm>
          <a:prstGeom prst="rect">
            <a:avLst/>
          </a:prstGeom>
          <a:noFill/>
        </p:spPr>
        <p:txBody>
          <a:bodyPr wrap="square">
            <a:spAutoFit/>
          </a:bodyPr>
          <a:lstStyle/>
          <a:p>
            <a:pPr algn="ctr"/>
            <a:r>
              <a:rPr lang="en-US" altLang="ko-KR" sz="2800" b="1" dirty="0">
                <a:latin typeface="Palatino Linotype" panose="02040502050505030304" pitchFamily="18" charset="0"/>
                <a:cs typeface="Arial" pitchFamily="34" charset="0"/>
              </a:rPr>
              <a:t>Bio - Inspired</a:t>
            </a:r>
            <a:endParaRPr lang="fr-FR" sz="2800" dirty="0"/>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9CFA8-F1F3-2700-F4DD-4D830A00E54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54211E7-3137-BA4A-CD09-AF5DA8D2B1D9}"/>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Core Idea: </a:t>
            </a:r>
          </a:p>
          <a:p>
            <a:pPr algn="ctr"/>
            <a:r>
              <a:rPr lang="en-US" sz="3200" b="1" u="none" strike="noStrike" baseline="0" dirty="0">
                <a:latin typeface="Palatino Linotype" panose="02040502050505030304" pitchFamily="18" charset="0"/>
              </a:rPr>
              <a:t>Computation as an Energy Landscape</a:t>
            </a:r>
            <a:endParaRPr lang="fr-FR" sz="3200" b="1" u="none" strike="noStrike" baseline="0" dirty="0">
              <a:latin typeface="Palatino Linotype" panose="02040502050505030304" pitchFamily="18" charset="0"/>
            </a:endParaRPr>
          </a:p>
        </p:txBody>
      </p:sp>
      <p:pic>
        <p:nvPicPr>
          <p:cNvPr id="6" name="Picture 5" descr="A diagram of a blue cone&#10;&#10;AI-generated content may be incorrect.">
            <a:extLst>
              <a:ext uri="{FF2B5EF4-FFF2-40B4-BE49-F238E27FC236}">
                <a16:creationId xmlns:a16="http://schemas.microsoft.com/office/drawing/2014/main" id="{AF065170-5C23-1A09-2D68-A95AF6D25725}"/>
              </a:ext>
            </a:extLst>
          </p:cNvPr>
          <p:cNvPicPr>
            <a:picLocks noChangeAspect="1"/>
          </p:cNvPicPr>
          <p:nvPr/>
        </p:nvPicPr>
        <p:blipFill>
          <a:blip r:embed="rId3"/>
          <a:stretch>
            <a:fillRect/>
          </a:stretch>
        </p:blipFill>
        <p:spPr>
          <a:xfrm>
            <a:off x="6096000" y="2076345"/>
            <a:ext cx="5251152" cy="3544942"/>
          </a:xfrm>
          <a:prstGeom prst="rect">
            <a:avLst/>
          </a:prstGeom>
        </p:spPr>
      </p:pic>
      <p:sp>
        <p:nvSpPr>
          <p:cNvPr id="9" name="TextBox 8">
            <a:extLst>
              <a:ext uri="{FF2B5EF4-FFF2-40B4-BE49-F238E27FC236}">
                <a16:creationId xmlns:a16="http://schemas.microsoft.com/office/drawing/2014/main" id="{276F51DC-E6EF-6930-9806-C0549ED633FD}"/>
              </a:ext>
            </a:extLst>
          </p:cNvPr>
          <p:cNvSpPr txBox="1"/>
          <p:nvPr/>
        </p:nvSpPr>
        <p:spPr>
          <a:xfrm>
            <a:off x="453118" y="1745350"/>
            <a:ext cx="6098720" cy="4772140"/>
          </a:xfrm>
          <a:prstGeom prst="rect">
            <a:avLst/>
          </a:prstGeom>
          <a:noFill/>
        </p:spPr>
        <p:txBody>
          <a:bodyPr wrap="square">
            <a:spAutoFit/>
          </a:bodyPr>
          <a:lstStyle/>
          <a:p>
            <a:pPr marL="13970" marR="135890" indent="10160">
              <a:lnSpc>
                <a:spcPct val="104099"/>
              </a:lnSpc>
              <a:spcBef>
                <a:spcPts val="125"/>
              </a:spcBef>
            </a:pPr>
            <a:r>
              <a:rPr lang="en-US" dirty="0"/>
              <a:t>Both Hopfield Networks and Boltzmann Machines operate on a shared principle: a global "energy function." Every possible configuration of the network's units corresponds to a specific energy level, creating a vast, multi-dimensional landscape.</a:t>
            </a:r>
          </a:p>
          <a:p>
            <a:pPr marL="13970" marR="135890" indent="10160">
              <a:lnSpc>
                <a:spcPct val="104099"/>
              </a:lnSpc>
              <a:spcBef>
                <a:spcPts val="125"/>
              </a:spcBef>
            </a:pPr>
            <a:r>
              <a:rPr lang="en-US" dirty="0"/>
              <a:t>The network's primary goal is to find a low-energy stat a valley in this landscape.</a:t>
            </a:r>
          </a:p>
          <a:p>
            <a:pPr marL="13970" marR="135890" indent="10160">
              <a:lnSpc>
                <a:spcPct val="104099"/>
              </a:lnSpc>
              <a:spcBef>
                <a:spcPts val="125"/>
              </a:spcBef>
            </a:pPr>
            <a:endParaRPr lang="en-US" dirty="0"/>
          </a:p>
          <a:p>
            <a:pPr marL="13970" marR="135890" indent="10160">
              <a:lnSpc>
                <a:spcPct val="104099"/>
              </a:lnSpc>
              <a:spcBef>
                <a:spcPts val="125"/>
              </a:spcBef>
            </a:pPr>
            <a:r>
              <a:rPr lang="en-US" dirty="0"/>
              <a:t>The process of computation is the process of moving ’downhill" on this surface.</a:t>
            </a:r>
          </a:p>
          <a:p>
            <a:pPr marL="13970" marR="135890" indent="10160">
              <a:lnSpc>
                <a:spcPct val="104099"/>
              </a:lnSpc>
              <a:spcBef>
                <a:spcPts val="125"/>
              </a:spcBef>
            </a:pPr>
            <a:endParaRPr lang="en-US" dirty="0"/>
          </a:p>
          <a:p>
            <a:pPr marL="13970" marR="135890" indent="10160">
              <a:lnSpc>
                <a:spcPct val="104099"/>
              </a:lnSpc>
              <a:spcBef>
                <a:spcPts val="125"/>
              </a:spcBef>
            </a:pPr>
            <a:r>
              <a:rPr lang="en-US" dirty="0"/>
              <a:t>As stated by John Hopfield, if the connections between units are symmetric, this global energy function is guaranteed to exist, and the network will always</a:t>
            </a:r>
          </a:p>
          <a:p>
            <a:pPr marL="13970" marR="135890" indent="10160">
              <a:lnSpc>
                <a:spcPct val="104099"/>
              </a:lnSpc>
              <a:spcBef>
                <a:spcPts val="125"/>
              </a:spcBef>
            </a:pPr>
            <a:r>
              <a:rPr lang="en-US" dirty="0"/>
              <a:t>settle to an energy minimum.</a:t>
            </a:r>
          </a:p>
          <a:p>
            <a:pPr marL="13970" marR="135890" indent="10160">
              <a:lnSpc>
                <a:spcPct val="104099"/>
              </a:lnSpc>
              <a:spcBef>
                <a:spcPts val="125"/>
              </a:spcBef>
            </a:pPr>
            <a:endParaRPr lang="en-US" dirty="0"/>
          </a:p>
        </p:txBody>
      </p:sp>
    </p:spTree>
    <p:extLst>
      <p:ext uri="{BB962C8B-B14F-4D97-AF65-F5344CB8AC3E}">
        <p14:creationId xmlns:p14="http://schemas.microsoft.com/office/powerpoint/2010/main" val="251267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B3B32-3F7D-ED37-6E2D-FAF69787ECA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349C8F-B102-C148-C6B6-D1828D3E9A69}"/>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Hopfield Network</a:t>
            </a:r>
            <a:endParaRPr lang="fr-FR" sz="3200" b="1" u="none" strike="noStrike" baseline="0" dirty="0">
              <a:latin typeface="Palatino Linotype" panose="02040502050505030304" pitchFamily="18" charset="0"/>
            </a:endParaRPr>
          </a:p>
        </p:txBody>
      </p:sp>
      <p:pic>
        <p:nvPicPr>
          <p:cNvPr id="4" name="Picture 3" descr="A diagram of a complex structure&#10;&#10;AI-generated content may be incorrect.">
            <a:extLst>
              <a:ext uri="{FF2B5EF4-FFF2-40B4-BE49-F238E27FC236}">
                <a16:creationId xmlns:a16="http://schemas.microsoft.com/office/drawing/2014/main" id="{D9DEDD06-C78C-F766-5A2F-6B5E95C01368}"/>
              </a:ext>
            </a:extLst>
          </p:cNvPr>
          <p:cNvPicPr>
            <a:picLocks noChangeAspect="1"/>
          </p:cNvPicPr>
          <p:nvPr/>
        </p:nvPicPr>
        <p:blipFill>
          <a:blip r:embed="rId3"/>
          <a:stretch>
            <a:fillRect/>
          </a:stretch>
        </p:blipFill>
        <p:spPr>
          <a:xfrm>
            <a:off x="6834439" y="1681047"/>
            <a:ext cx="4056546" cy="4097010"/>
          </a:xfrm>
          <a:prstGeom prst="rect">
            <a:avLst/>
          </a:prstGeom>
        </p:spPr>
      </p:pic>
      <p:sp>
        <p:nvSpPr>
          <p:cNvPr id="5" name="TextBox 4">
            <a:extLst>
              <a:ext uri="{FF2B5EF4-FFF2-40B4-BE49-F238E27FC236}">
                <a16:creationId xmlns:a16="http://schemas.microsoft.com/office/drawing/2014/main" id="{97AFB00B-0CF8-98FD-9BF9-027E1435133F}"/>
              </a:ext>
            </a:extLst>
          </p:cNvPr>
          <p:cNvSpPr txBox="1"/>
          <p:nvPr/>
        </p:nvSpPr>
        <p:spPr>
          <a:xfrm>
            <a:off x="598886" y="2105791"/>
            <a:ext cx="6098720" cy="3954288"/>
          </a:xfrm>
          <a:prstGeom prst="rect">
            <a:avLst/>
          </a:prstGeom>
          <a:noFill/>
        </p:spPr>
        <p:txBody>
          <a:bodyPr wrap="square">
            <a:spAutoFit/>
          </a:bodyPr>
          <a:lstStyle/>
          <a:p>
            <a:pPr marL="12700" marR="522605" indent="15875">
              <a:lnSpc>
                <a:spcPct val="98600"/>
              </a:lnSpc>
              <a:spcBef>
                <a:spcPts val="175"/>
              </a:spcBef>
              <a:tabLst>
                <a:tab pos="3122930" algn="l"/>
                <a:tab pos="4772025" algn="l"/>
              </a:tabLst>
            </a:pPr>
            <a:r>
              <a:rPr lang="en-US" sz="1600" b="1" dirty="0">
                <a:latin typeface="Arial MT"/>
                <a:cs typeface="Arial MT"/>
              </a:rPr>
              <a:t>Architecture</a:t>
            </a:r>
            <a:r>
              <a:rPr lang="en-US" sz="1600" dirty="0">
                <a:latin typeface="Arial MT"/>
                <a:cs typeface="Arial MT"/>
              </a:rPr>
              <a:t>: A recurrent network of interconnected binary units (+1/-1). Key features are symmetric weights (</a:t>
            </a:r>
            <a:r>
              <a:rPr lang="en-US" sz="1600" dirty="0" err="1">
                <a:latin typeface="Arial MT"/>
                <a:cs typeface="Arial MT"/>
              </a:rPr>
              <a:t>W</a:t>
            </a:r>
            <a:r>
              <a:rPr lang="en-US" sz="1600" baseline="-25000" dirty="0" err="1">
                <a:latin typeface="Arial MT"/>
                <a:cs typeface="Arial MT"/>
              </a:rPr>
              <a:t>ij</a:t>
            </a:r>
            <a:r>
              <a:rPr lang="en-US" sz="1600" dirty="0">
                <a:latin typeface="Arial MT"/>
                <a:cs typeface="Arial MT"/>
              </a:rPr>
              <a:t> =</a:t>
            </a:r>
            <a:r>
              <a:rPr lang="en-US" sz="1600" dirty="0" err="1">
                <a:latin typeface="Arial MT"/>
                <a:cs typeface="Arial MT"/>
              </a:rPr>
              <a:t>W</a:t>
            </a:r>
            <a:r>
              <a:rPr lang="en-US" sz="1600" baseline="-25000" dirty="0" err="1">
                <a:latin typeface="Arial MT"/>
                <a:cs typeface="Arial MT"/>
              </a:rPr>
              <a:t>ji</a:t>
            </a:r>
            <a:r>
              <a:rPr lang="en-US" sz="1600" dirty="0">
                <a:latin typeface="Arial MT"/>
                <a:cs typeface="Arial MT"/>
              </a:rPr>
              <a:t>) and no self- connections (W</a:t>
            </a:r>
            <a:r>
              <a:rPr lang="en-US" sz="1600" baseline="-25000" dirty="0">
                <a:latin typeface="Arial MT"/>
                <a:cs typeface="Arial MT"/>
              </a:rPr>
              <a:t>ii</a:t>
            </a:r>
            <a:r>
              <a:rPr lang="en-US" sz="1600" dirty="0">
                <a:latin typeface="Arial MT"/>
                <a:cs typeface="Arial MT"/>
              </a:rPr>
              <a:t> = 0).</a:t>
            </a:r>
          </a:p>
          <a:p>
            <a:pPr marL="12700" marR="522605" indent="15875">
              <a:lnSpc>
                <a:spcPct val="98600"/>
              </a:lnSpc>
              <a:spcBef>
                <a:spcPts val="175"/>
              </a:spcBef>
              <a:tabLst>
                <a:tab pos="3122930" algn="l"/>
                <a:tab pos="4772025" algn="l"/>
              </a:tabLst>
            </a:pPr>
            <a:endParaRPr lang="en-US" sz="1600" b="1" dirty="0">
              <a:latin typeface="Arial MT"/>
              <a:cs typeface="Arial MT"/>
            </a:endParaRPr>
          </a:p>
          <a:p>
            <a:pPr marL="12700" marR="522605" indent="15875">
              <a:lnSpc>
                <a:spcPct val="98600"/>
              </a:lnSpc>
              <a:spcBef>
                <a:spcPts val="175"/>
              </a:spcBef>
              <a:tabLst>
                <a:tab pos="3122930" algn="l"/>
                <a:tab pos="4772025" algn="l"/>
              </a:tabLst>
            </a:pPr>
            <a:r>
              <a:rPr lang="en-US" sz="1600" b="1" dirty="0">
                <a:latin typeface="Arial MT"/>
                <a:cs typeface="Arial MT"/>
              </a:rPr>
              <a:t>Purpose</a:t>
            </a:r>
            <a:r>
              <a:rPr lang="en-US" sz="1600" dirty="0">
                <a:latin typeface="Arial MT"/>
                <a:cs typeface="Arial MT"/>
              </a:rPr>
              <a:t>: To function as a Content-Addressable Memory (CAM). Retrieve a full memory by providing only a partial or corrupted piece of it.</a:t>
            </a:r>
          </a:p>
          <a:p>
            <a:pPr marL="12700" marR="522605" indent="15875">
              <a:lnSpc>
                <a:spcPct val="98600"/>
              </a:lnSpc>
              <a:spcBef>
                <a:spcPts val="175"/>
              </a:spcBef>
              <a:tabLst>
                <a:tab pos="3122930" algn="l"/>
                <a:tab pos="4772025" algn="l"/>
              </a:tabLst>
            </a:pPr>
            <a:endParaRPr lang="en-US" sz="1600" b="1" dirty="0">
              <a:latin typeface="Arial MT"/>
              <a:cs typeface="Arial MT"/>
            </a:endParaRPr>
          </a:p>
          <a:p>
            <a:pPr marL="12700" marR="522605" indent="15875">
              <a:lnSpc>
                <a:spcPct val="98600"/>
              </a:lnSpc>
              <a:spcBef>
                <a:spcPts val="175"/>
              </a:spcBef>
              <a:tabLst>
                <a:tab pos="3122930" algn="l"/>
                <a:tab pos="4772025" algn="l"/>
              </a:tabLst>
            </a:pPr>
            <a:r>
              <a:rPr lang="en-US" sz="1600" b="1" dirty="0">
                <a:latin typeface="Arial MT"/>
                <a:cs typeface="Arial MT"/>
              </a:rPr>
              <a:t>Analogy</a:t>
            </a:r>
            <a:r>
              <a:rPr lang="en-US" sz="1600" dirty="0">
                <a:latin typeface="Arial MT"/>
                <a:cs typeface="Arial MT"/>
              </a:rPr>
              <a:t>: “it's like reconstructing a dinosaur from a</a:t>
            </a:r>
          </a:p>
          <a:p>
            <a:pPr marL="12700" marR="522605" indent="15875">
              <a:lnSpc>
                <a:spcPct val="98600"/>
              </a:lnSpc>
              <a:spcBef>
                <a:spcPts val="175"/>
              </a:spcBef>
              <a:tabLst>
                <a:tab pos="3122930" algn="l"/>
                <a:tab pos="4772025" algn="l"/>
              </a:tabLst>
            </a:pPr>
            <a:r>
              <a:rPr lang="en-US" sz="1600" dirty="0">
                <a:latin typeface="Arial MT"/>
                <a:cs typeface="Arial MT"/>
              </a:rPr>
              <a:t>few bones.“</a:t>
            </a:r>
          </a:p>
          <a:p>
            <a:pPr marL="12700" marR="522605" indent="15875">
              <a:lnSpc>
                <a:spcPct val="98600"/>
              </a:lnSpc>
              <a:spcBef>
                <a:spcPts val="175"/>
              </a:spcBef>
              <a:tabLst>
                <a:tab pos="3122930" algn="l"/>
                <a:tab pos="4772025" algn="l"/>
              </a:tabLst>
            </a:pPr>
            <a:endParaRPr lang="en-US" sz="1600" dirty="0">
              <a:latin typeface="Arial MT"/>
              <a:cs typeface="Arial MT"/>
            </a:endParaRPr>
          </a:p>
          <a:p>
            <a:pPr marL="12700" marR="522605" indent="15875">
              <a:lnSpc>
                <a:spcPct val="98600"/>
              </a:lnSpc>
              <a:spcBef>
                <a:spcPts val="175"/>
              </a:spcBef>
              <a:tabLst>
                <a:tab pos="3122930" algn="l"/>
                <a:tab pos="4772025" algn="l"/>
              </a:tabLst>
            </a:pPr>
            <a:r>
              <a:rPr lang="en-US" sz="1600" b="1" spc="-50" dirty="0">
                <a:latin typeface="Arial MT"/>
                <a:cs typeface="Arial MT"/>
              </a:rPr>
              <a:t>Behavior</a:t>
            </a:r>
            <a:r>
              <a:rPr lang="en-US" sz="1600" spc="-50" dirty="0">
                <a:latin typeface="Arial MT"/>
                <a:cs typeface="Arial MT"/>
              </a:rPr>
              <a:t>:</a:t>
            </a:r>
            <a:r>
              <a:rPr lang="en-US" sz="1600" spc="-5" dirty="0">
                <a:latin typeface="Arial MT"/>
                <a:cs typeface="Arial MT"/>
              </a:rPr>
              <a:t> </a:t>
            </a:r>
            <a:r>
              <a:rPr lang="en-US" sz="1600" spc="-180" dirty="0">
                <a:latin typeface="Arial MT"/>
                <a:cs typeface="Arial MT"/>
              </a:rPr>
              <a:t>The</a:t>
            </a:r>
            <a:r>
              <a:rPr lang="en-US" sz="1600" spc="-30" dirty="0">
                <a:latin typeface="Arial MT"/>
                <a:cs typeface="Arial MT"/>
              </a:rPr>
              <a:t> </a:t>
            </a:r>
            <a:r>
              <a:rPr lang="en-US" sz="1600" spc="-45" dirty="0">
                <a:latin typeface="Arial MT"/>
                <a:cs typeface="Arial MT"/>
              </a:rPr>
              <a:t>network</a:t>
            </a:r>
            <a:r>
              <a:rPr lang="en-US" sz="1600" spc="15" dirty="0">
                <a:latin typeface="Arial MT"/>
                <a:cs typeface="Arial MT"/>
              </a:rPr>
              <a:t> </a:t>
            </a:r>
            <a:r>
              <a:rPr lang="en-US" sz="1600" spc="-55" dirty="0">
                <a:latin typeface="Arial MT"/>
                <a:cs typeface="Arial MT"/>
              </a:rPr>
              <a:t>is</a:t>
            </a:r>
            <a:r>
              <a:rPr lang="en-US" sz="1600" spc="-100" dirty="0">
                <a:latin typeface="Arial MT"/>
                <a:cs typeface="Arial MT"/>
              </a:rPr>
              <a:t> </a:t>
            </a:r>
            <a:r>
              <a:rPr lang="en-US" sz="1600" dirty="0">
                <a:latin typeface="Arial MT"/>
                <a:cs typeface="Arial MT"/>
              </a:rPr>
              <a:t>deterministic.</a:t>
            </a:r>
            <a:r>
              <a:rPr lang="en-US" sz="1600" spc="-229" dirty="0">
                <a:latin typeface="Arial MT"/>
                <a:cs typeface="Arial MT"/>
              </a:rPr>
              <a:t> </a:t>
            </a:r>
            <a:r>
              <a:rPr lang="en-US" sz="1600" dirty="0">
                <a:latin typeface="Arial MT"/>
                <a:cs typeface="Arial MT"/>
              </a:rPr>
              <a:t>It</a:t>
            </a:r>
            <a:r>
              <a:rPr lang="en-US" sz="1600" spc="-140" dirty="0">
                <a:latin typeface="Arial MT"/>
                <a:cs typeface="Arial MT"/>
              </a:rPr>
              <a:t> </a:t>
            </a:r>
            <a:r>
              <a:rPr lang="en-US" sz="1600" spc="-130" dirty="0">
                <a:latin typeface="Arial MT"/>
                <a:cs typeface="Arial MT"/>
              </a:rPr>
              <a:t>uses</a:t>
            </a:r>
            <a:r>
              <a:rPr lang="en-US" sz="1600" spc="-45" dirty="0">
                <a:latin typeface="Arial MT"/>
                <a:cs typeface="Arial MT"/>
              </a:rPr>
              <a:t> </a:t>
            </a:r>
            <a:r>
              <a:rPr lang="en-US" sz="1600" spc="-330" dirty="0">
                <a:latin typeface="Arial MT"/>
                <a:cs typeface="Arial MT"/>
              </a:rPr>
              <a:t>a    </a:t>
            </a:r>
            <a:r>
              <a:rPr lang="en-US" sz="1600" spc="-10" dirty="0">
                <a:latin typeface="Arial MT"/>
                <a:cs typeface="Arial MT"/>
              </a:rPr>
              <a:t>binary</a:t>
            </a:r>
            <a:r>
              <a:rPr lang="en-US" sz="1600" spc="-90" dirty="0">
                <a:latin typeface="Arial MT"/>
                <a:cs typeface="Arial MT"/>
              </a:rPr>
              <a:t> </a:t>
            </a:r>
            <a:r>
              <a:rPr lang="en-US" sz="1600" spc="-20" dirty="0">
                <a:latin typeface="Arial MT"/>
                <a:cs typeface="Arial MT"/>
              </a:rPr>
              <a:t>threshold</a:t>
            </a:r>
            <a:r>
              <a:rPr lang="en-US" sz="1600" spc="-90" dirty="0">
                <a:latin typeface="Arial MT"/>
                <a:cs typeface="Arial MT"/>
              </a:rPr>
              <a:t> </a:t>
            </a:r>
            <a:r>
              <a:rPr lang="en-US" sz="1600" spc="-40" dirty="0">
                <a:latin typeface="Arial MT"/>
                <a:cs typeface="Arial MT"/>
              </a:rPr>
              <a:t>decision</a:t>
            </a:r>
            <a:r>
              <a:rPr lang="en-US" sz="1600" spc="-160" dirty="0">
                <a:latin typeface="Arial MT"/>
                <a:cs typeface="Arial MT"/>
              </a:rPr>
              <a:t> </a:t>
            </a:r>
            <a:r>
              <a:rPr lang="en-US" sz="1600" dirty="0">
                <a:latin typeface="Arial MT"/>
                <a:cs typeface="Arial MT"/>
              </a:rPr>
              <a:t>rule</a:t>
            </a:r>
            <a:r>
              <a:rPr lang="en-US" sz="1600" spc="-130" dirty="0">
                <a:latin typeface="Arial MT"/>
                <a:cs typeface="Arial MT"/>
              </a:rPr>
              <a:t> </a:t>
            </a:r>
            <a:r>
              <a:rPr lang="en-US" sz="1600" dirty="0">
                <a:latin typeface="Arial MT"/>
                <a:cs typeface="Arial MT"/>
              </a:rPr>
              <a:t>that</a:t>
            </a:r>
            <a:r>
              <a:rPr lang="en-US" sz="1600" spc="-30" dirty="0">
                <a:latin typeface="Arial MT"/>
                <a:cs typeface="Arial MT"/>
              </a:rPr>
              <a:t> </a:t>
            </a:r>
            <a:r>
              <a:rPr lang="en-US" sz="1600" spc="-80" dirty="0">
                <a:latin typeface="Arial MT"/>
                <a:cs typeface="Arial MT"/>
              </a:rPr>
              <a:t>always</a:t>
            </a:r>
            <a:r>
              <a:rPr lang="en-US" sz="1600" spc="-114" dirty="0">
                <a:latin typeface="Arial MT"/>
                <a:cs typeface="Arial MT"/>
              </a:rPr>
              <a:t> </a:t>
            </a:r>
            <a:r>
              <a:rPr lang="en-US" sz="1600" spc="-10" dirty="0">
                <a:latin typeface="Arial MT"/>
                <a:cs typeface="Arial MT"/>
              </a:rPr>
              <a:t>moves the</a:t>
            </a:r>
            <a:r>
              <a:rPr lang="en-US" sz="1600" spc="-190" dirty="0">
                <a:latin typeface="Arial MT"/>
                <a:cs typeface="Arial MT"/>
              </a:rPr>
              <a:t> </a:t>
            </a:r>
            <a:r>
              <a:rPr lang="en-US" sz="1600" spc="-25" dirty="0">
                <a:latin typeface="Arial MT"/>
                <a:cs typeface="Arial MT"/>
              </a:rPr>
              <a:t>network's</a:t>
            </a:r>
            <a:r>
              <a:rPr lang="en-US" sz="1600" spc="-160" dirty="0">
                <a:latin typeface="Arial MT"/>
                <a:cs typeface="Arial MT"/>
              </a:rPr>
              <a:t> </a:t>
            </a:r>
            <a:r>
              <a:rPr lang="en-US" sz="1600" spc="-10" dirty="0">
                <a:latin typeface="Arial MT"/>
                <a:cs typeface="Arial MT"/>
              </a:rPr>
              <a:t>state</a:t>
            </a:r>
            <a:r>
              <a:rPr lang="en-US" sz="1600" spc="-105" dirty="0">
                <a:latin typeface="Arial MT"/>
                <a:cs typeface="Arial MT"/>
              </a:rPr>
              <a:t> </a:t>
            </a:r>
            <a:r>
              <a:rPr lang="en-US" sz="1600" spc="-55" dirty="0">
                <a:latin typeface="Arial MT"/>
                <a:cs typeface="Arial MT"/>
              </a:rPr>
              <a:t>towards</a:t>
            </a:r>
            <a:r>
              <a:rPr lang="en-US" sz="1600" spc="-120" dirty="0">
                <a:latin typeface="Arial MT"/>
                <a:cs typeface="Arial MT"/>
              </a:rPr>
              <a:t> </a:t>
            </a:r>
            <a:r>
              <a:rPr lang="en-US" sz="1600" spc="-150" dirty="0">
                <a:latin typeface="Arial MT"/>
                <a:cs typeface="Arial MT"/>
              </a:rPr>
              <a:t>a</a:t>
            </a:r>
            <a:r>
              <a:rPr lang="en-US" sz="1600" spc="-65" dirty="0">
                <a:latin typeface="Arial MT"/>
                <a:cs typeface="Arial MT"/>
              </a:rPr>
              <a:t> </a:t>
            </a:r>
            <a:r>
              <a:rPr lang="en-US" sz="1600" spc="-55" dirty="0">
                <a:latin typeface="Arial MT"/>
                <a:cs typeface="Arial MT"/>
              </a:rPr>
              <a:t>lower</a:t>
            </a:r>
            <a:r>
              <a:rPr lang="en-US" sz="1600" spc="-80" dirty="0">
                <a:latin typeface="Arial MT"/>
                <a:cs typeface="Arial MT"/>
              </a:rPr>
              <a:t> </a:t>
            </a:r>
            <a:r>
              <a:rPr lang="en-US" sz="1600" spc="-10" dirty="0">
                <a:latin typeface="Arial MT"/>
                <a:cs typeface="Arial MT"/>
              </a:rPr>
              <a:t>energy configuration.</a:t>
            </a:r>
            <a:endParaRPr lang="en-US" sz="1600" dirty="0">
              <a:latin typeface="Arial MT"/>
              <a:cs typeface="Arial MT"/>
            </a:endParaRPr>
          </a:p>
          <a:p>
            <a:pPr marL="12700" marR="522605" indent="15875">
              <a:lnSpc>
                <a:spcPct val="98600"/>
              </a:lnSpc>
              <a:spcBef>
                <a:spcPts val="175"/>
              </a:spcBef>
              <a:tabLst>
                <a:tab pos="3122930" algn="l"/>
                <a:tab pos="4772025" algn="l"/>
              </a:tabLst>
            </a:pPr>
            <a:endParaRPr lang="en-US" sz="1600" dirty="0">
              <a:latin typeface="Arial MT"/>
              <a:cs typeface="Arial MT"/>
            </a:endParaRPr>
          </a:p>
        </p:txBody>
      </p:sp>
    </p:spTree>
    <p:extLst>
      <p:ext uri="{BB962C8B-B14F-4D97-AF65-F5344CB8AC3E}">
        <p14:creationId xmlns:p14="http://schemas.microsoft.com/office/powerpoint/2010/main" val="2211552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CA8DB-A64E-A035-CEFB-BE73BA67A24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F7D5A28-8557-392C-83B0-062B67315A80}"/>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How It Works: Settling into a Stored Memory</a:t>
            </a:r>
            <a:endParaRPr lang="fr-FR" sz="3200" b="1" u="none" strike="noStrike" baseline="0" dirty="0">
              <a:latin typeface="Palatino Linotype" panose="02040502050505030304" pitchFamily="18" charset="0"/>
            </a:endParaRPr>
          </a:p>
        </p:txBody>
      </p:sp>
      <p:pic>
        <p:nvPicPr>
          <p:cNvPr id="5" name="Picture 4" descr="A crossword puzzle with a face&#10;&#10;AI-generated content may be incorrect.">
            <a:extLst>
              <a:ext uri="{FF2B5EF4-FFF2-40B4-BE49-F238E27FC236}">
                <a16:creationId xmlns:a16="http://schemas.microsoft.com/office/drawing/2014/main" id="{586A8818-1AC1-6C4E-96B2-8EACB208768E}"/>
              </a:ext>
            </a:extLst>
          </p:cNvPr>
          <p:cNvPicPr>
            <a:picLocks noChangeAspect="1"/>
          </p:cNvPicPr>
          <p:nvPr/>
        </p:nvPicPr>
        <p:blipFill>
          <a:blip r:embed="rId3"/>
          <a:stretch>
            <a:fillRect/>
          </a:stretch>
        </p:blipFill>
        <p:spPr>
          <a:xfrm>
            <a:off x="1808494" y="3707442"/>
            <a:ext cx="8575012" cy="2544123"/>
          </a:xfrm>
          <a:prstGeom prst="rect">
            <a:avLst/>
          </a:prstGeom>
        </p:spPr>
      </p:pic>
      <p:sp>
        <p:nvSpPr>
          <p:cNvPr id="7" name="TextBox 6">
            <a:extLst>
              <a:ext uri="{FF2B5EF4-FFF2-40B4-BE49-F238E27FC236}">
                <a16:creationId xmlns:a16="http://schemas.microsoft.com/office/drawing/2014/main" id="{F6F7D919-3F38-E376-E646-083727EBF3C1}"/>
              </a:ext>
            </a:extLst>
          </p:cNvPr>
          <p:cNvSpPr txBox="1"/>
          <p:nvPr/>
        </p:nvSpPr>
        <p:spPr>
          <a:xfrm>
            <a:off x="531485" y="1547107"/>
            <a:ext cx="11129030" cy="1774845"/>
          </a:xfrm>
          <a:prstGeom prst="rect">
            <a:avLst/>
          </a:prstGeom>
          <a:noFill/>
        </p:spPr>
        <p:txBody>
          <a:bodyPr wrap="square">
            <a:spAutoFit/>
          </a:bodyPr>
          <a:lstStyle/>
          <a:p>
            <a:pPr marL="12700">
              <a:lnSpc>
                <a:spcPct val="100000"/>
              </a:lnSpc>
              <a:spcBef>
                <a:spcPts val="400"/>
              </a:spcBef>
            </a:pPr>
            <a:r>
              <a:rPr lang="en-US" sz="1600" spc="-80" dirty="0">
                <a:latin typeface="Arial MT"/>
                <a:cs typeface="Arial MT"/>
              </a:rPr>
              <a:t>The network retrieves a memory through an iterative process:</a:t>
            </a:r>
          </a:p>
          <a:p>
            <a:pPr marL="355600" indent="-342900">
              <a:lnSpc>
                <a:spcPct val="100000"/>
              </a:lnSpc>
              <a:spcBef>
                <a:spcPts val="400"/>
              </a:spcBef>
              <a:buFont typeface="+mj-lt"/>
              <a:buAutoNum type="arabicPeriod"/>
            </a:pPr>
            <a:r>
              <a:rPr lang="en-US" sz="1600" b="1" spc="-80" dirty="0">
                <a:latin typeface="Arial MT"/>
                <a:cs typeface="Arial MT"/>
              </a:rPr>
              <a:t>Initialization</a:t>
            </a:r>
            <a:r>
              <a:rPr lang="en-US" sz="1600" spc="-80" dirty="0">
                <a:latin typeface="Arial MT"/>
                <a:cs typeface="Arial MT"/>
              </a:rPr>
              <a:t>: An incomplete or noisy pattern is presented, setting the network's initial, high-energy state.</a:t>
            </a:r>
          </a:p>
          <a:p>
            <a:pPr marL="355600" indent="-342900">
              <a:lnSpc>
                <a:spcPct val="100000"/>
              </a:lnSpc>
              <a:spcBef>
                <a:spcPts val="400"/>
              </a:spcBef>
              <a:buFont typeface="+mj-lt"/>
              <a:buAutoNum type="arabicPeriod"/>
            </a:pPr>
            <a:r>
              <a:rPr lang="en-US" sz="1600" b="1" spc="-80" dirty="0">
                <a:latin typeface="Arial MT"/>
                <a:cs typeface="Arial MT"/>
              </a:rPr>
              <a:t>Asynchronous Updates</a:t>
            </a:r>
            <a:r>
              <a:rPr lang="en-US" sz="1600" spc="-80" dirty="0">
                <a:latin typeface="Arial MT"/>
                <a:cs typeface="Arial MT"/>
              </a:rPr>
              <a:t>: Units are updated one at a time. Each unit flips its state only if the flip reduces the global energy of the network.</a:t>
            </a:r>
          </a:p>
          <a:p>
            <a:pPr marL="355600" indent="-342900">
              <a:lnSpc>
                <a:spcPct val="100000"/>
              </a:lnSpc>
              <a:spcBef>
                <a:spcPts val="400"/>
              </a:spcBef>
              <a:buFont typeface="+mj-lt"/>
              <a:buAutoNum type="arabicPeriod"/>
            </a:pPr>
            <a:r>
              <a:rPr lang="en-US" sz="1600" b="1" spc="-80" dirty="0">
                <a:latin typeface="Arial MT"/>
                <a:cs typeface="Arial MT"/>
              </a:rPr>
              <a:t>Convergence</a:t>
            </a:r>
            <a:r>
              <a:rPr lang="en-US" sz="1600" spc="-80" dirty="0">
                <a:latin typeface="Arial MT"/>
                <a:cs typeface="Arial MT"/>
              </a:rPr>
              <a:t>: The process stops when no single flip can lower the energy further. The network has reached a stable state—an energy minimum.</a:t>
            </a:r>
          </a:p>
        </p:txBody>
      </p:sp>
    </p:spTree>
    <p:extLst>
      <p:ext uri="{BB962C8B-B14F-4D97-AF65-F5344CB8AC3E}">
        <p14:creationId xmlns:p14="http://schemas.microsoft.com/office/powerpoint/2010/main" val="292011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E4A7-F4E3-64C0-5B82-97E1DB7590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49CDE2C-258A-2E0E-4A87-8039555DF706}"/>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Challenge</a:t>
            </a:r>
            <a:endParaRPr lang="fr-FR" sz="3200" b="1" u="none" strike="noStrike" baseline="0" dirty="0">
              <a:latin typeface="Palatino Linotype" panose="02040502050505030304" pitchFamily="18" charset="0"/>
            </a:endParaRPr>
          </a:p>
        </p:txBody>
      </p:sp>
      <p:sp>
        <p:nvSpPr>
          <p:cNvPr id="5" name="TextBox 4">
            <a:extLst>
              <a:ext uri="{FF2B5EF4-FFF2-40B4-BE49-F238E27FC236}">
                <a16:creationId xmlns:a16="http://schemas.microsoft.com/office/drawing/2014/main" id="{8FBA3BF5-1202-B79C-96F3-9E94C8FD3D6D}"/>
              </a:ext>
            </a:extLst>
          </p:cNvPr>
          <p:cNvSpPr txBox="1"/>
          <p:nvPr/>
        </p:nvSpPr>
        <p:spPr>
          <a:xfrm>
            <a:off x="583744" y="1849717"/>
            <a:ext cx="11129029" cy="3421834"/>
          </a:xfrm>
          <a:prstGeom prst="rect">
            <a:avLst/>
          </a:prstGeom>
          <a:noFill/>
        </p:spPr>
        <p:txBody>
          <a:bodyPr wrap="square">
            <a:spAutoFit/>
          </a:bodyPr>
          <a:lstStyle/>
          <a:p>
            <a:pPr marL="14604" marR="243840" indent="-2540">
              <a:lnSpc>
                <a:spcPct val="94200"/>
              </a:lnSpc>
              <a:spcBef>
                <a:spcPts val="360"/>
              </a:spcBef>
            </a:pPr>
            <a:r>
              <a:rPr lang="en-US" sz="2400" spc="-60" dirty="0">
                <a:latin typeface="Arial MT"/>
                <a:cs typeface="Arial MT"/>
              </a:rPr>
              <a:t>While elegant, the Hopfield Network's deterministic nature and simple learning rule (Hebbian learning) lead to significant practical limitations.</a:t>
            </a:r>
          </a:p>
          <a:p>
            <a:pPr marL="14604" marR="243840" indent="-2540">
              <a:lnSpc>
                <a:spcPct val="94200"/>
              </a:lnSpc>
              <a:spcBef>
                <a:spcPts val="360"/>
              </a:spcBef>
            </a:pPr>
            <a:endParaRPr lang="en-US" sz="2400" spc="-60" dirty="0">
              <a:latin typeface="Arial MT"/>
              <a:cs typeface="Arial MT"/>
            </a:endParaRPr>
          </a:p>
          <a:p>
            <a:pPr marL="14604" marR="243840" indent="-2540">
              <a:lnSpc>
                <a:spcPct val="94200"/>
              </a:lnSpc>
              <a:spcBef>
                <a:spcPts val="360"/>
              </a:spcBef>
            </a:pPr>
            <a:r>
              <a:rPr lang="en-US" sz="2400" spc="-60" dirty="0">
                <a:latin typeface="Arial MT"/>
                <a:cs typeface="Arial MT"/>
              </a:rPr>
              <a:t>These limitations restrict its reliability and efficiency, especially as the number of stored memories increases. The ’perfect’ memory machine begins to show its faults.</a:t>
            </a:r>
          </a:p>
          <a:p>
            <a:pPr marL="14604" marR="243840" indent="-2540">
              <a:lnSpc>
                <a:spcPct val="94200"/>
              </a:lnSpc>
              <a:spcBef>
                <a:spcPts val="360"/>
              </a:spcBef>
            </a:pPr>
            <a:endParaRPr lang="en-US" sz="2400" spc="-60" dirty="0">
              <a:latin typeface="Arial MT"/>
              <a:cs typeface="Arial MT"/>
            </a:endParaRPr>
          </a:p>
          <a:p>
            <a:pPr marL="14604" marR="243840" indent="-2540">
              <a:lnSpc>
                <a:spcPct val="94200"/>
              </a:lnSpc>
              <a:spcBef>
                <a:spcPts val="360"/>
              </a:spcBef>
            </a:pPr>
            <a:r>
              <a:rPr lang="en-US" sz="2400" b="1" spc="-60" dirty="0">
                <a:solidFill>
                  <a:srgbClr val="FF0000"/>
                </a:solidFill>
                <a:latin typeface="Arial MT"/>
                <a:cs typeface="Arial MT"/>
              </a:rPr>
              <a:t>Two major problems emerge</a:t>
            </a:r>
            <a:r>
              <a:rPr lang="en-US" sz="2400" spc="-60" dirty="0">
                <a:solidFill>
                  <a:srgbClr val="FF0000"/>
                </a:solidFill>
                <a:latin typeface="Arial MT"/>
                <a:cs typeface="Arial MT"/>
              </a:rPr>
              <a:t>: the creation of false memories and a severe bottleneck on storage capacity.</a:t>
            </a:r>
          </a:p>
        </p:txBody>
      </p:sp>
    </p:spTree>
    <p:extLst>
      <p:ext uri="{BB962C8B-B14F-4D97-AF65-F5344CB8AC3E}">
        <p14:creationId xmlns:p14="http://schemas.microsoft.com/office/powerpoint/2010/main" val="168079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E3A4-FB6B-C41E-0176-1CCBC29B83F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3442B3-59E3-6E0A-2B3E-A322F78717A1}"/>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Problem of Spurious Minima</a:t>
            </a:r>
            <a:endParaRPr lang="fr-FR" sz="3200" b="1" u="none" strike="noStrike" baseline="0" dirty="0">
              <a:latin typeface="Palatino Linotype" panose="02040502050505030304" pitchFamily="18" charset="0"/>
            </a:endParaRPr>
          </a:p>
        </p:txBody>
      </p:sp>
      <p:pic>
        <p:nvPicPr>
          <p:cNvPr id="5" name="Picture 4" descr="A diagram of a tooth&#10;&#10;AI-generated content may be incorrect.">
            <a:extLst>
              <a:ext uri="{FF2B5EF4-FFF2-40B4-BE49-F238E27FC236}">
                <a16:creationId xmlns:a16="http://schemas.microsoft.com/office/drawing/2014/main" id="{8ACBC230-A45B-E04A-2DEF-F27BF455D78F}"/>
              </a:ext>
            </a:extLst>
          </p:cNvPr>
          <p:cNvPicPr>
            <a:picLocks noChangeAspect="1"/>
          </p:cNvPicPr>
          <p:nvPr/>
        </p:nvPicPr>
        <p:blipFill>
          <a:blip r:embed="rId3"/>
          <a:stretch>
            <a:fillRect/>
          </a:stretch>
        </p:blipFill>
        <p:spPr>
          <a:xfrm>
            <a:off x="5851436" y="1881355"/>
            <a:ext cx="5886624" cy="3931617"/>
          </a:xfrm>
          <a:prstGeom prst="rect">
            <a:avLst/>
          </a:prstGeom>
        </p:spPr>
      </p:pic>
      <p:sp>
        <p:nvSpPr>
          <p:cNvPr id="7" name="TextBox 6">
            <a:extLst>
              <a:ext uri="{FF2B5EF4-FFF2-40B4-BE49-F238E27FC236}">
                <a16:creationId xmlns:a16="http://schemas.microsoft.com/office/drawing/2014/main" id="{5085D05D-64D4-C0B7-2680-19F7CAD5D75A}"/>
              </a:ext>
            </a:extLst>
          </p:cNvPr>
          <p:cNvSpPr txBox="1"/>
          <p:nvPr/>
        </p:nvSpPr>
        <p:spPr>
          <a:xfrm>
            <a:off x="568240" y="2626258"/>
            <a:ext cx="4967146" cy="2153410"/>
          </a:xfrm>
          <a:prstGeom prst="rect">
            <a:avLst/>
          </a:prstGeom>
          <a:noFill/>
        </p:spPr>
        <p:txBody>
          <a:bodyPr wrap="square">
            <a:spAutoFit/>
          </a:bodyPr>
          <a:lstStyle/>
          <a:p>
            <a:pPr marL="12700" marR="5080" indent="14604">
              <a:lnSpc>
                <a:spcPct val="93400"/>
              </a:lnSpc>
              <a:spcBef>
                <a:spcPts val="320"/>
              </a:spcBef>
            </a:pPr>
            <a:r>
              <a:rPr lang="en-US" sz="1800" spc="-35" dirty="0">
                <a:latin typeface="Arial MT"/>
                <a:cs typeface="Arial MT"/>
              </a:rPr>
              <a:t>The</a:t>
            </a:r>
            <a:r>
              <a:rPr lang="en-US" sz="1800" spc="-135" dirty="0">
                <a:latin typeface="Arial MT"/>
                <a:cs typeface="Arial MT"/>
              </a:rPr>
              <a:t> </a:t>
            </a:r>
            <a:r>
              <a:rPr lang="en-US" sz="1800" dirty="0">
                <a:latin typeface="Arial MT"/>
                <a:cs typeface="Arial MT"/>
              </a:rPr>
              <a:t>process</a:t>
            </a:r>
            <a:r>
              <a:rPr lang="en-US" sz="1800" spc="125" dirty="0">
                <a:latin typeface="Arial MT"/>
                <a:cs typeface="Arial MT"/>
              </a:rPr>
              <a:t> </a:t>
            </a:r>
            <a:r>
              <a:rPr lang="en-US" sz="1800" dirty="0">
                <a:latin typeface="Arial MT"/>
                <a:cs typeface="Arial MT"/>
              </a:rPr>
              <a:t>of</a:t>
            </a:r>
            <a:r>
              <a:rPr lang="en-US" sz="1800" spc="95" dirty="0">
                <a:latin typeface="Arial MT"/>
                <a:cs typeface="Arial MT"/>
              </a:rPr>
              <a:t> </a:t>
            </a:r>
            <a:r>
              <a:rPr lang="en-US" sz="1800" dirty="0">
                <a:latin typeface="Arial MT"/>
                <a:cs typeface="Arial MT"/>
              </a:rPr>
              <a:t>storing</a:t>
            </a:r>
            <a:r>
              <a:rPr lang="en-US" sz="1800" spc="5" dirty="0">
                <a:latin typeface="Arial MT"/>
                <a:cs typeface="Arial MT"/>
              </a:rPr>
              <a:t> </a:t>
            </a:r>
            <a:r>
              <a:rPr lang="en-US" sz="1800" spc="-10" dirty="0">
                <a:latin typeface="Arial MT"/>
                <a:cs typeface="Arial MT"/>
              </a:rPr>
              <a:t>desired </a:t>
            </a:r>
            <a:r>
              <a:rPr lang="en-US" sz="1800" dirty="0">
                <a:latin typeface="Arial MT"/>
                <a:cs typeface="Arial MT"/>
              </a:rPr>
              <a:t>patterns</a:t>
            </a:r>
            <a:r>
              <a:rPr lang="en-US" sz="1800" spc="135" dirty="0">
                <a:latin typeface="Arial MT"/>
                <a:cs typeface="Arial MT"/>
              </a:rPr>
              <a:t> </a:t>
            </a:r>
            <a:r>
              <a:rPr lang="en-US" sz="1800" dirty="0">
                <a:latin typeface="Arial MT"/>
                <a:cs typeface="Arial MT"/>
              </a:rPr>
              <a:t>(creating</a:t>
            </a:r>
            <a:r>
              <a:rPr lang="en-US" sz="1800" spc="50" dirty="0">
                <a:latin typeface="Arial MT"/>
                <a:cs typeface="Arial MT"/>
              </a:rPr>
              <a:t> </a:t>
            </a:r>
            <a:r>
              <a:rPr lang="en-US" sz="1800" dirty="0">
                <a:latin typeface="Arial MT"/>
                <a:cs typeface="Arial MT"/>
              </a:rPr>
              <a:t>deep</a:t>
            </a:r>
            <a:r>
              <a:rPr lang="en-US" sz="1800" spc="40" dirty="0">
                <a:latin typeface="Arial MT"/>
                <a:cs typeface="Arial MT"/>
              </a:rPr>
              <a:t> </a:t>
            </a:r>
            <a:r>
              <a:rPr lang="en-US" sz="1800" spc="-10" dirty="0">
                <a:latin typeface="Arial MT"/>
                <a:cs typeface="Arial MT"/>
              </a:rPr>
              <a:t>energy </a:t>
            </a:r>
            <a:r>
              <a:rPr lang="en-US" sz="1800" spc="-30" dirty="0">
                <a:latin typeface="Arial MT"/>
                <a:cs typeface="Arial MT"/>
              </a:rPr>
              <a:t>valleys)</a:t>
            </a:r>
            <a:r>
              <a:rPr lang="en-US" sz="1800" spc="120" dirty="0">
                <a:latin typeface="Arial MT"/>
                <a:cs typeface="Arial MT"/>
              </a:rPr>
              <a:t> </a:t>
            </a:r>
            <a:r>
              <a:rPr lang="en-US" sz="1800" dirty="0">
                <a:latin typeface="Arial MT"/>
                <a:cs typeface="Arial MT"/>
              </a:rPr>
              <a:t>inadvertently</a:t>
            </a:r>
            <a:r>
              <a:rPr lang="en-US" sz="1800" spc="204" dirty="0">
                <a:latin typeface="Arial MT"/>
                <a:cs typeface="Arial MT"/>
              </a:rPr>
              <a:t> </a:t>
            </a:r>
            <a:r>
              <a:rPr lang="en-US" sz="1800" spc="-10" dirty="0">
                <a:latin typeface="Arial MT"/>
                <a:cs typeface="Arial MT"/>
              </a:rPr>
              <a:t>creates </a:t>
            </a:r>
            <a:r>
              <a:rPr lang="en-US" sz="1800" dirty="0">
                <a:latin typeface="Arial MT"/>
                <a:cs typeface="Arial MT"/>
              </a:rPr>
              <a:t>other,</a:t>
            </a:r>
            <a:r>
              <a:rPr lang="en-US" sz="1800" spc="-35" dirty="0">
                <a:latin typeface="Arial MT"/>
                <a:cs typeface="Arial MT"/>
              </a:rPr>
              <a:t> </a:t>
            </a:r>
            <a:r>
              <a:rPr lang="en-US" sz="1800" dirty="0">
                <a:latin typeface="Arial MT"/>
                <a:cs typeface="Arial MT"/>
              </a:rPr>
              <a:t>unintended</a:t>
            </a:r>
            <a:r>
              <a:rPr lang="en-US" sz="1800" spc="30" dirty="0">
                <a:latin typeface="Arial MT"/>
                <a:cs typeface="Arial MT"/>
              </a:rPr>
              <a:t> </a:t>
            </a:r>
            <a:r>
              <a:rPr lang="en-US" sz="1800" dirty="0">
                <a:latin typeface="Arial MT"/>
                <a:cs typeface="Arial MT"/>
              </a:rPr>
              <a:t>stable</a:t>
            </a:r>
            <a:r>
              <a:rPr lang="en-US" sz="1800" spc="55" dirty="0">
                <a:latin typeface="Arial MT"/>
                <a:cs typeface="Arial MT"/>
              </a:rPr>
              <a:t> </a:t>
            </a:r>
            <a:r>
              <a:rPr lang="en-US" sz="1800" dirty="0">
                <a:latin typeface="Arial MT"/>
                <a:cs typeface="Arial MT"/>
              </a:rPr>
              <a:t>states</a:t>
            </a:r>
            <a:r>
              <a:rPr lang="en-US" sz="1800" spc="-114" dirty="0">
                <a:latin typeface="Arial MT"/>
                <a:cs typeface="Arial MT"/>
              </a:rPr>
              <a:t> </a:t>
            </a:r>
            <a:r>
              <a:rPr lang="en-US" sz="1800" spc="-25" dirty="0">
                <a:latin typeface="Arial MT"/>
                <a:cs typeface="Arial MT"/>
              </a:rPr>
              <a:t>in </a:t>
            </a:r>
            <a:r>
              <a:rPr lang="en-US" sz="1800" dirty="0">
                <a:latin typeface="Arial MT"/>
                <a:cs typeface="Arial MT"/>
              </a:rPr>
              <a:t>the</a:t>
            </a:r>
            <a:r>
              <a:rPr lang="en-US" sz="1800" spc="20" dirty="0">
                <a:latin typeface="Arial MT"/>
                <a:cs typeface="Arial MT"/>
              </a:rPr>
              <a:t> </a:t>
            </a:r>
            <a:r>
              <a:rPr lang="en-US" sz="1800" dirty="0">
                <a:latin typeface="Arial MT"/>
                <a:cs typeface="Arial MT"/>
              </a:rPr>
              <a:t>network.</a:t>
            </a:r>
            <a:r>
              <a:rPr lang="en-US" sz="1800" spc="25" dirty="0">
                <a:latin typeface="Arial MT"/>
                <a:cs typeface="Arial MT"/>
              </a:rPr>
              <a:t> </a:t>
            </a:r>
            <a:r>
              <a:rPr lang="en-US" sz="1800" spc="-20" dirty="0">
                <a:latin typeface="Arial MT"/>
                <a:cs typeface="Arial MT"/>
              </a:rPr>
              <a:t>These</a:t>
            </a:r>
            <a:r>
              <a:rPr lang="en-US" sz="1800" spc="40" dirty="0">
                <a:latin typeface="Arial MT"/>
                <a:cs typeface="Arial MT"/>
              </a:rPr>
              <a:t> </a:t>
            </a:r>
            <a:r>
              <a:rPr lang="en-US" sz="1800" spc="50" dirty="0">
                <a:latin typeface="Arial MT"/>
                <a:cs typeface="Arial MT"/>
              </a:rPr>
              <a:t>"spurious </a:t>
            </a:r>
            <a:r>
              <a:rPr lang="en-US" sz="1800" spc="60" dirty="0">
                <a:latin typeface="Arial MT"/>
                <a:cs typeface="Arial MT"/>
              </a:rPr>
              <a:t>minima"</a:t>
            </a:r>
            <a:r>
              <a:rPr lang="en-US" sz="1800" spc="90" dirty="0">
                <a:latin typeface="Arial MT"/>
                <a:cs typeface="Arial MT"/>
              </a:rPr>
              <a:t> </a:t>
            </a:r>
            <a:r>
              <a:rPr lang="en-US" sz="1800" dirty="0">
                <a:latin typeface="Arial MT"/>
                <a:cs typeface="Arial MT"/>
              </a:rPr>
              <a:t>are</a:t>
            </a:r>
            <a:r>
              <a:rPr lang="en-US" sz="1800" spc="-25" dirty="0">
                <a:latin typeface="Arial MT"/>
                <a:cs typeface="Arial MT"/>
              </a:rPr>
              <a:t> </a:t>
            </a:r>
            <a:r>
              <a:rPr lang="en-US" sz="1800" dirty="0">
                <a:latin typeface="Arial MT"/>
                <a:cs typeface="Arial MT"/>
              </a:rPr>
              <a:t>false</a:t>
            </a:r>
            <a:r>
              <a:rPr lang="en-US" sz="1800" spc="-55" dirty="0">
                <a:latin typeface="Arial MT"/>
                <a:cs typeface="Arial MT"/>
              </a:rPr>
              <a:t> </a:t>
            </a:r>
            <a:r>
              <a:rPr lang="en-US" sz="1800" dirty="0">
                <a:latin typeface="Arial MT"/>
                <a:cs typeface="Arial MT"/>
              </a:rPr>
              <a:t>memories.</a:t>
            </a:r>
            <a:r>
              <a:rPr lang="en-US" sz="1800" spc="250" dirty="0">
                <a:latin typeface="Arial MT"/>
                <a:cs typeface="Arial MT"/>
              </a:rPr>
              <a:t> </a:t>
            </a:r>
            <a:r>
              <a:rPr lang="en-US" sz="1800" spc="-25" dirty="0">
                <a:latin typeface="Arial MT"/>
                <a:cs typeface="Arial MT"/>
              </a:rPr>
              <a:t>If </a:t>
            </a:r>
            <a:r>
              <a:rPr lang="en-US" sz="1800" dirty="0">
                <a:latin typeface="Arial MT"/>
                <a:cs typeface="Arial MT"/>
              </a:rPr>
              <a:t>the</a:t>
            </a:r>
            <a:r>
              <a:rPr lang="en-US" sz="1800" spc="70" dirty="0">
                <a:latin typeface="Arial MT"/>
                <a:cs typeface="Arial MT"/>
              </a:rPr>
              <a:t> </a:t>
            </a:r>
            <a:r>
              <a:rPr lang="en-US" sz="1800" dirty="0">
                <a:latin typeface="Arial MT"/>
                <a:cs typeface="Arial MT"/>
              </a:rPr>
              <a:t>network</a:t>
            </a:r>
            <a:r>
              <a:rPr lang="en-US" sz="1800" spc="295" dirty="0">
                <a:latin typeface="Arial MT"/>
                <a:cs typeface="Arial MT"/>
              </a:rPr>
              <a:t> </a:t>
            </a:r>
            <a:r>
              <a:rPr lang="en-US" sz="1800" dirty="0">
                <a:latin typeface="Arial MT"/>
                <a:cs typeface="Arial MT"/>
              </a:rPr>
              <a:t>starts</a:t>
            </a:r>
            <a:r>
              <a:rPr lang="en-US" sz="1800" spc="190" dirty="0">
                <a:latin typeface="Arial MT"/>
                <a:cs typeface="Arial MT"/>
              </a:rPr>
              <a:t> </a:t>
            </a:r>
            <a:r>
              <a:rPr lang="en-US" sz="1800" dirty="0">
                <a:latin typeface="Arial MT"/>
                <a:cs typeface="Arial MT"/>
              </a:rPr>
              <a:t>from</a:t>
            </a:r>
            <a:r>
              <a:rPr lang="en-US" sz="1800" spc="-20" dirty="0">
                <a:latin typeface="Arial MT"/>
                <a:cs typeface="Arial MT"/>
              </a:rPr>
              <a:t> </a:t>
            </a:r>
            <a:r>
              <a:rPr lang="en-US" sz="1800" spc="-10" dirty="0">
                <a:latin typeface="Arial MT"/>
                <a:cs typeface="Arial MT"/>
              </a:rPr>
              <a:t>certain </a:t>
            </a:r>
            <a:r>
              <a:rPr lang="en-US" sz="1800" dirty="0">
                <a:latin typeface="Arial MT"/>
                <a:cs typeface="Arial MT"/>
              </a:rPr>
              <a:t>initial</a:t>
            </a:r>
            <a:r>
              <a:rPr lang="en-US" sz="1800" spc="50" dirty="0">
                <a:latin typeface="Arial MT"/>
                <a:cs typeface="Arial MT"/>
              </a:rPr>
              <a:t> </a:t>
            </a:r>
            <a:r>
              <a:rPr lang="en-US" sz="1800" dirty="0">
                <a:latin typeface="Arial MT"/>
                <a:cs typeface="Arial MT"/>
              </a:rPr>
              <a:t>states,</a:t>
            </a:r>
            <a:r>
              <a:rPr lang="en-US" sz="1800" spc="-15" dirty="0">
                <a:latin typeface="Arial MT"/>
                <a:cs typeface="Arial MT"/>
              </a:rPr>
              <a:t> </a:t>
            </a:r>
            <a:r>
              <a:rPr lang="en-US" sz="1800" dirty="0">
                <a:latin typeface="Arial MT"/>
                <a:cs typeface="Arial MT"/>
              </a:rPr>
              <a:t>it</a:t>
            </a:r>
            <a:r>
              <a:rPr lang="en-US" sz="1800" spc="170" dirty="0">
                <a:latin typeface="Arial MT"/>
                <a:cs typeface="Arial MT"/>
              </a:rPr>
              <a:t> </a:t>
            </a:r>
            <a:r>
              <a:rPr lang="en-US" sz="1800" dirty="0">
                <a:latin typeface="Arial MT"/>
                <a:cs typeface="Arial MT"/>
              </a:rPr>
              <a:t>can</a:t>
            </a:r>
            <a:r>
              <a:rPr lang="en-US" sz="1800" spc="75" dirty="0">
                <a:latin typeface="Arial MT"/>
                <a:cs typeface="Arial MT"/>
              </a:rPr>
              <a:t> </a:t>
            </a:r>
            <a:r>
              <a:rPr lang="en-US" sz="1800" dirty="0">
                <a:latin typeface="Arial MT"/>
                <a:cs typeface="Arial MT"/>
              </a:rPr>
              <a:t>get</a:t>
            </a:r>
            <a:r>
              <a:rPr lang="en-US" sz="1800" spc="50" dirty="0">
                <a:latin typeface="Arial MT"/>
                <a:cs typeface="Arial MT"/>
              </a:rPr>
              <a:t> </a:t>
            </a:r>
            <a:r>
              <a:rPr lang="en-US" sz="1800" dirty="0">
                <a:latin typeface="Arial MT"/>
                <a:cs typeface="Arial MT"/>
              </a:rPr>
              <a:t>trapped</a:t>
            </a:r>
            <a:r>
              <a:rPr lang="en-US" sz="1800" spc="40" dirty="0">
                <a:latin typeface="Arial MT"/>
                <a:cs typeface="Arial MT"/>
              </a:rPr>
              <a:t> </a:t>
            </a:r>
            <a:r>
              <a:rPr lang="en-US" sz="1800" spc="-25" dirty="0">
                <a:latin typeface="Arial MT"/>
                <a:cs typeface="Arial MT"/>
              </a:rPr>
              <a:t>in </a:t>
            </a:r>
            <a:r>
              <a:rPr lang="en-US" sz="1800" dirty="0">
                <a:latin typeface="Arial MT"/>
                <a:cs typeface="Arial MT"/>
              </a:rPr>
              <a:t>these</a:t>
            </a:r>
            <a:r>
              <a:rPr lang="en-US" sz="1800" spc="50" dirty="0">
                <a:latin typeface="Arial MT"/>
                <a:cs typeface="Arial MT"/>
              </a:rPr>
              <a:t> </a:t>
            </a:r>
            <a:r>
              <a:rPr lang="en-US" sz="1800" spc="-25" dirty="0">
                <a:latin typeface="Arial MT"/>
                <a:cs typeface="Arial MT"/>
              </a:rPr>
              <a:t>valleys,</a:t>
            </a:r>
            <a:r>
              <a:rPr lang="en-US" sz="1800" spc="-10" dirty="0">
                <a:latin typeface="Arial MT"/>
                <a:cs typeface="Arial MT"/>
              </a:rPr>
              <a:t> </a:t>
            </a:r>
            <a:r>
              <a:rPr lang="en-US" sz="1800" dirty="0">
                <a:latin typeface="Arial MT"/>
                <a:cs typeface="Arial MT"/>
              </a:rPr>
              <a:t>retrieving</a:t>
            </a:r>
            <a:r>
              <a:rPr lang="en-US" sz="1800" spc="120" dirty="0">
                <a:latin typeface="Arial MT"/>
                <a:cs typeface="Arial MT"/>
              </a:rPr>
              <a:t> </a:t>
            </a:r>
            <a:r>
              <a:rPr lang="en-US" sz="1800" spc="-254" dirty="0">
                <a:latin typeface="Arial MT"/>
                <a:cs typeface="Arial MT"/>
              </a:rPr>
              <a:t>a</a:t>
            </a:r>
            <a:r>
              <a:rPr lang="en-US" sz="1800" spc="70" dirty="0">
                <a:latin typeface="Arial MT"/>
                <a:cs typeface="Arial MT"/>
              </a:rPr>
              <a:t> </a:t>
            </a:r>
            <a:r>
              <a:rPr lang="en-US" sz="1800" spc="-10" dirty="0">
                <a:latin typeface="Arial MT"/>
                <a:cs typeface="Arial MT"/>
              </a:rPr>
              <a:t>pattern </a:t>
            </a:r>
            <a:r>
              <a:rPr lang="en-US" sz="1800" dirty="0">
                <a:latin typeface="Arial MT"/>
                <a:cs typeface="Arial MT"/>
              </a:rPr>
              <a:t>that</a:t>
            </a:r>
            <a:r>
              <a:rPr lang="en-US" sz="1800" spc="45" dirty="0">
                <a:latin typeface="Arial MT"/>
                <a:cs typeface="Arial MT"/>
              </a:rPr>
              <a:t> </a:t>
            </a:r>
            <a:r>
              <a:rPr lang="en-US" sz="1800" dirty="0">
                <a:latin typeface="Arial MT"/>
                <a:cs typeface="Arial MT"/>
              </a:rPr>
              <a:t>was</a:t>
            </a:r>
            <a:r>
              <a:rPr lang="en-US" sz="1800" spc="-114" dirty="0">
                <a:latin typeface="Arial MT"/>
                <a:cs typeface="Arial MT"/>
              </a:rPr>
              <a:t> </a:t>
            </a:r>
            <a:r>
              <a:rPr lang="en-US" sz="1800" dirty="0">
                <a:latin typeface="Arial MT"/>
                <a:cs typeface="Arial MT"/>
              </a:rPr>
              <a:t>never</a:t>
            </a:r>
            <a:r>
              <a:rPr lang="en-US" sz="1800" spc="135" dirty="0">
                <a:latin typeface="Arial MT"/>
                <a:cs typeface="Arial MT"/>
              </a:rPr>
              <a:t> </a:t>
            </a:r>
            <a:r>
              <a:rPr lang="en-US" sz="1800" dirty="0">
                <a:latin typeface="Arial MT"/>
                <a:cs typeface="Arial MT"/>
              </a:rPr>
              <a:t>explicitly</a:t>
            </a:r>
            <a:r>
              <a:rPr lang="en-US" sz="1800" spc="135" dirty="0">
                <a:latin typeface="Arial MT"/>
                <a:cs typeface="Arial MT"/>
              </a:rPr>
              <a:t> </a:t>
            </a:r>
            <a:r>
              <a:rPr lang="en-US" sz="1800" spc="-10" dirty="0">
                <a:latin typeface="Arial MT"/>
                <a:cs typeface="Arial MT"/>
              </a:rPr>
              <a:t>stored.</a:t>
            </a:r>
            <a:endParaRPr lang="en-US" sz="1800" dirty="0">
              <a:latin typeface="Arial MT"/>
              <a:cs typeface="Arial MT"/>
            </a:endParaRPr>
          </a:p>
        </p:txBody>
      </p:sp>
    </p:spTree>
    <p:extLst>
      <p:ext uri="{BB962C8B-B14F-4D97-AF65-F5344CB8AC3E}">
        <p14:creationId xmlns:p14="http://schemas.microsoft.com/office/powerpoint/2010/main" val="87678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B680-1A9B-62AA-DDC3-A140BD41E03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9F8CBB2-913D-8FA0-531D-CB77CCC616DF}"/>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Problem of Spurious Minima</a:t>
            </a:r>
            <a:endParaRPr lang="fr-FR" sz="3200" b="1" u="none" strike="noStrike" baseline="0" dirty="0">
              <a:latin typeface="Palatino Linotype" panose="02040502050505030304" pitchFamily="18" charset="0"/>
            </a:endParaRPr>
          </a:p>
        </p:txBody>
      </p:sp>
      <p:pic>
        <p:nvPicPr>
          <p:cNvPr id="4" name="Picture 3" descr="A diagram of a diagram&#10;&#10;AI-generated content may be incorrect.">
            <a:extLst>
              <a:ext uri="{FF2B5EF4-FFF2-40B4-BE49-F238E27FC236}">
                <a16:creationId xmlns:a16="http://schemas.microsoft.com/office/drawing/2014/main" id="{71FB2BB6-4EDE-7CCD-8886-54A234068D47}"/>
              </a:ext>
            </a:extLst>
          </p:cNvPr>
          <p:cNvPicPr>
            <a:picLocks noChangeAspect="1"/>
          </p:cNvPicPr>
          <p:nvPr/>
        </p:nvPicPr>
        <p:blipFill>
          <a:blip r:embed="rId3"/>
          <a:stretch>
            <a:fillRect/>
          </a:stretch>
        </p:blipFill>
        <p:spPr>
          <a:xfrm>
            <a:off x="5626006" y="2094990"/>
            <a:ext cx="6146895" cy="3635147"/>
          </a:xfrm>
          <a:prstGeom prst="rect">
            <a:avLst/>
          </a:prstGeom>
        </p:spPr>
      </p:pic>
      <p:sp>
        <p:nvSpPr>
          <p:cNvPr id="8" name="TextBox 7">
            <a:extLst>
              <a:ext uri="{FF2B5EF4-FFF2-40B4-BE49-F238E27FC236}">
                <a16:creationId xmlns:a16="http://schemas.microsoft.com/office/drawing/2014/main" id="{B5EE5E32-B368-F36F-221A-0355B4F24805}"/>
              </a:ext>
            </a:extLst>
          </p:cNvPr>
          <p:cNvSpPr txBox="1"/>
          <p:nvPr/>
        </p:nvSpPr>
        <p:spPr>
          <a:xfrm>
            <a:off x="547820" y="1910499"/>
            <a:ext cx="5078186" cy="1194045"/>
          </a:xfrm>
          <a:prstGeom prst="rect">
            <a:avLst/>
          </a:prstGeom>
          <a:noFill/>
        </p:spPr>
        <p:txBody>
          <a:bodyPr wrap="square">
            <a:spAutoFit/>
          </a:bodyPr>
          <a:lstStyle/>
          <a:p>
            <a:pPr marL="12700" marR="5080" indent="4445">
              <a:lnSpc>
                <a:spcPct val="101400"/>
              </a:lnSpc>
              <a:spcBef>
                <a:spcPts val="50"/>
              </a:spcBef>
            </a:pPr>
            <a:r>
              <a:rPr lang="en-US" sz="1800" spc="-10" dirty="0">
                <a:latin typeface="Arial MT"/>
                <a:cs typeface="Arial MT"/>
              </a:rPr>
              <a:t>The</a:t>
            </a:r>
            <a:r>
              <a:rPr lang="en-US" sz="1800" spc="-215" dirty="0">
                <a:latin typeface="Arial MT"/>
                <a:cs typeface="Arial MT"/>
              </a:rPr>
              <a:t> </a:t>
            </a:r>
            <a:r>
              <a:rPr lang="en-US" sz="1800" dirty="0">
                <a:latin typeface="Arial MT"/>
                <a:cs typeface="Arial MT"/>
              </a:rPr>
              <a:t>Limitation:</a:t>
            </a:r>
            <a:r>
              <a:rPr lang="en-US" sz="1800" spc="254" dirty="0">
                <a:latin typeface="Arial MT"/>
                <a:cs typeface="Arial MT"/>
              </a:rPr>
              <a:t> </a:t>
            </a:r>
            <a:r>
              <a:rPr lang="en-US" sz="1800" spc="-280" dirty="0">
                <a:latin typeface="Arial MT"/>
                <a:cs typeface="Arial MT"/>
              </a:rPr>
              <a:t>A</a:t>
            </a:r>
            <a:r>
              <a:rPr lang="en-US" sz="1800" spc="125" dirty="0">
                <a:latin typeface="Arial MT"/>
                <a:cs typeface="Arial MT"/>
              </a:rPr>
              <a:t> </a:t>
            </a:r>
            <a:r>
              <a:rPr lang="en-US" sz="1800" dirty="0">
                <a:latin typeface="Arial MT"/>
                <a:cs typeface="Arial MT"/>
              </a:rPr>
              <a:t>fully</a:t>
            </a:r>
            <a:r>
              <a:rPr lang="en-US" sz="1800" spc="200" dirty="0">
                <a:latin typeface="Arial MT"/>
                <a:cs typeface="Arial MT"/>
              </a:rPr>
              <a:t> </a:t>
            </a:r>
            <a:r>
              <a:rPr lang="en-US" sz="1800" spc="-10" dirty="0">
                <a:latin typeface="Arial MT"/>
                <a:cs typeface="Arial MT"/>
              </a:rPr>
              <a:t>connected </a:t>
            </a:r>
            <a:r>
              <a:rPr lang="en-US" sz="1800" dirty="0">
                <a:latin typeface="Arial MT"/>
                <a:cs typeface="Arial MT"/>
              </a:rPr>
              <a:t>Hopfield</a:t>
            </a:r>
            <a:r>
              <a:rPr lang="en-US" sz="1800" spc="-110" dirty="0">
                <a:latin typeface="Arial MT"/>
                <a:cs typeface="Arial MT"/>
              </a:rPr>
              <a:t> </a:t>
            </a:r>
            <a:r>
              <a:rPr lang="en-US" sz="1800" dirty="0">
                <a:latin typeface="Arial MT"/>
                <a:cs typeface="Arial MT"/>
              </a:rPr>
              <a:t>Network</a:t>
            </a:r>
            <a:r>
              <a:rPr lang="en-US" sz="1800" spc="95" dirty="0">
                <a:latin typeface="Arial MT"/>
                <a:cs typeface="Arial MT"/>
              </a:rPr>
              <a:t> </a:t>
            </a:r>
            <a:r>
              <a:rPr lang="en-US" sz="1800" dirty="0">
                <a:latin typeface="Arial MT"/>
                <a:cs typeface="Arial MT"/>
              </a:rPr>
              <a:t>with</a:t>
            </a:r>
            <a:r>
              <a:rPr lang="en-US" sz="1800" spc="-85" dirty="0">
                <a:latin typeface="Arial MT"/>
                <a:cs typeface="Arial MT"/>
              </a:rPr>
              <a:t> </a:t>
            </a:r>
            <a:r>
              <a:rPr lang="en-US" sz="1800" spc="-40" dirty="0">
                <a:latin typeface="Arial MT"/>
                <a:cs typeface="Arial MT"/>
              </a:rPr>
              <a:t>N</a:t>
            </a:r>
            <a:r>
              <a:rPr lang="en-US" sz="1800" spc="-150" dirty="0">
                <a:latin typeface="Arial MT"/>
                <a:cs typeface="Arial MT"/>
              </a:rPr>
              <a:t> </a:t>
            </a:r>
            <a:r>
              <a:rPr lang="en-US" sz="1800" dirty="0">
                <a:latin typeface="Arial MT"/>
                <a:cs typeface="Arial MT"/>
              </a:rPr>
              <a:t>units</a:t>
            </a:r>
            <a:r>
              <a:rPr lang="en-US" sz="1800" spc="-70" dirty="0">
                <a:latin typeface="Arial MT"/>
                <a:cs typeface="Arial MT"/>
              </a:rPr>
              <a:t> </a:t>
            </a:r>
            <a:r>
              <a:rPr lang="en-US" sz="1800" spc="-30" dirty="0">
                <a:latin typeface="Arial MT"/>
                <a:cs typeface="Arial MT"/>
              </a:rPr>
              <a:t>has</a:t>
            </a:r>
            <a:r>
              <a:rPr lang="en-US" sz="1800" spc="-35" dirty="0">
                <a:latin typeface="Arial MT"/>
                <a:cs typeface="Arial MT"/>
              </a:rPr>
              <a:t> </a:t>
            </a:r>
            <a:r>
              <a:rPr lang="en-US" sz="1800" spc="-50" dirty="0">
                <a:latin typeface="Arial MT"/>
                <a:cs typeface="Arial MT"/>
              </a:rPr>
              <a:t>a </a:t>
            </a:r>
            <a:r>
              <a:rPr lang="en-US" sz="1800" spc="-20" dirty="0">
                <a:latin typeface="Arial MT"/>
                <a:cs typeface="Arial MT"/>
              </a:rPr>
              <a:t>surprisingly</a:t>
            </a:r>
            <a:r>
              <a:rPr lang="en-US" sz="1800" spc="10" dirty="0">
                <a:latin typeface="Arial MT"/>
                <a:cs typeface="Arial MT"/>
              </a:rPr>
              <a:t> </a:t>
            </a:r>
            <a:r>
              <a:rPr lang="en-US" sz="1800" dirty="0">
                <a:latin typeface="Arial MT"/>
                <a:cs typeface="Arial MT"/>
              </a:rPr>
              <a:t>low</a:t>
            </a:r>
            <a:r>
              <a:rPr lang="en-US" sz="1800" spc="-50" dirty="0">
                <a:latin typeface="Arial MT"/>
                <a:cs typeface="Arial MT"/>
              </a:rPr>
              <a:t> </a:t>
            </a:r>
            <a:r>
              <a:rPr lang="en-US" sz="1800" spc="-10" dirty="0">
                <a:latin typeface="Arial MT"/>
                <a:cs typeface="Arial MT"/>
              </a:rPr>
              <a:t>storage</a:t>
            </a:r>
            <a:r>
              <a:rPr lang="en-US" sz="1800" spc="-120" dirty="0">
                <a:latin typeface="Arial MT"/>
                <a:cs typeface="Arial MT"/>
              </a:rPr>
              <a:t> </a:t>
            </a:r>
            <a:r>
              <a:rPr lang="en-US" sz="1800" spc="-10" dirty="0">
                <a:latin typeface="Arial MT"/>
                <a:cs typeface="Arial MT"/>
              </a:rPr>
              <a:t>capacity.</a:t>
            </a:r>
            <a:r>
              <a:rPr lang="en-US" sz="1800" spc="-150" dirty="0">
                <a:latin typeface="Arial MT"/>
                <a:cs typeface="Arial MT"/>
              </a:rPr>
              <a:t> </a:t>
            </a:r>
            <a:r>
              <a:rPr lang="en-US" sz="1800" spc="-25" dirty="0">
                <a:latin typeface="Arial MT"/>
                <a:cs typeface="Arial MT"/>
              </a:rPr>
              <a:t>It </a:t>
            </a:r>
            <a:r>
              <a:rPr lang="en-US" sz="1800" dirty="0">
                <a:latin typeface="Arial MT"/>
                <a:cs typeface="Arial MT"/>
              </a:rPr>
              <a:t>can</a:t>
            </a:r>
            <a:r>
              <a:rPr lang="en-US" sz="1800" spc="-125" dirty="0">
                <a:latin typeface="Arial MT"/>
                <a:cs typeface="Arial MT"/>
              </a:rPr>
              <a:t> </a:t>
            </a:r>
            <a:r>
              <a:rPr lang="en-US" sz="1800" spc="-10" dirty="0">
                <a:latin typeface="Arial MT"/>
                <a:cs typeface="Arial MT"/>
              </a:rPr>
              <a:t>only</a:t>
            </a:r>
            <a:r>
              <a:rPr lang="en-US" sz="1800" spc="-120" dirty="0">
                <a:latin typeface="Arial MT"/>
                <a:cs typeface="Arial MT"/>
              </a:rPr>
              <a:t> </a:t>
            </a:r>
            <a:r>
              <a:rPr lang="en-US" sz="1800" dirty="0">
                <a:latin typeface="Arial MT"/>
                <a:cs typeface="Arial MT"/>
              </a:rPr>
              <a:t>reliably</a:t>
            </a:r>
            <a:r>
              <a:rPr lang="en-US" sz="1800" spc="-45" dirty="0">
                <a:latin typeface="Arial MT"/>
                <a:cs typeface="Arial MT"/>
              </a:rPr>
              <a:t> </a:t>
            </a:r>
            <a:r>
              <a:rPr lang="en-US" sz="1800" spc="-10" dirty="0">
                <a:latin typeface="Arial MT"/>
                <a:cs typeface="Arial MT"/>
              </a:rPr>
              <a:t>store </a:t>
            </a:r>
            <a:r>
              <a:rPr lang="en-US" sz="1800" spc="-25" dirty="0">
                <a:latin typeface="Arial MT"/>
                <a:cs typeface="Arial MT"/>
              </a:rPr>
              <a:t>approximately</a:t>
            </a:r>
            <a:r>
              <a:rPr lang="en-US" sz="1800" spc="65" dirty="0">
                <a:latin typeface="Arial MT"/>
                <a:cs typeface="Arial MT"/>
              </a:rPr>
              <a:t> </a:t>
            </a:r>
            <a:r>
              <a:rPr lang="en-US" sz="1800" spc="-85" dirty="0">
                <a:latin typeface="Arial MT"/>
                <a:cs typeface="Arial MT"/>
              </a:rPr>
              <a:t>0.15N</a:t>
            </a:r>
            <a:r>
              <a:rPr lang="en-US" sz="1800" spc="-75" dirty="0">
                <a:latin typeface="Arial MT"/>
                <a:cs typeface="Arial MT"/>
              </a:rPr>
              <a:t> </a:t>
            </a:r>
            <a:r>
              <a:rPr lang="en-US" sz="1800" spc="-10" dirty="0">
                <a:latin typeface="Arial MT"/>
                <a:cs typeface="Arial MT"/>
              </a:rPr>
              <a:t>memory patterns.</a:t>
            </a:r>
            <a:endParaRPr lang="en-US" sz="1800" dirty="0">
              <a:latin typeface="Arial MT"/>
              <a:cs typeface="Arial MT"/>
            </a:endParaRPr>
          </a:p>
        </p:txBody>
      </p:sp>
      <p:sp>
        <p:nvSpPr>
          <p:cNvPr id="10" name="TextBox 9">
            <a:extLst>
              <a:ext uri="{FF2B5EF4-FFF2-40B4-BE49-F238E27FC236}">
                <a16:creationId xmlns:a16="http://schemas.microsoft.com/office/drawing/2014/main" id="{161C4B51-EDDE-B68D-29C6-9B0658614351}"/>
              </a:ext>
            </a:extLst>
          </p:cNvPr>
          <p:cNvSpPr txBox="1"/>
          <p:nvPr/>
        </p:nvSpPr>
        <p:spPr>
          <a:xfrm>
            <a:off x="547820" y="3503051"/>
            <a:ext cx="4242159" cy="914289"/>
          </a:xfrm>
          <a:prstGeom prst="rect">
            <a:avLst/>
          </a:prstGeom>
          <a:noFill/>
        </p:spPr>
        <p:txBody>
          <a:bodyPr wrap="square">
            <a:spAutoFit/>
          </a:bodyPr>
          <a:lstStyle/>
          <a:p>
            <a:pPr marL="12700" marR="5080" indent="17145">
              <a:lnSpc>
                <a:spcPct val="101400"/>
              </a:lnSpc>
              <a:spcBef>
                <a:spcPts val="50"/>
              </a:spcBef>
            </a:pPr>
            <a:r>
              <a:rPr lang="en-US" sz="1800">
                <a:latin typeface="Arial MT"/>
                <a:cs typeface="Arial MT"/>
              </a:rPr>
              <a:t>Implication:</a:t>
            </a:r>
            <a:r>
              <a:rPr lang="en-US" sz="1800" spc="90">
                <a:latin typeface="Arial MT"/>
                <a:cs typeface="Arial MT"/>
              </a:rPr>
              <a:t> </a:t>
            </a:r>
            <a:r>
              <a:rPr lang="en-US" sz="1800" spc="-204">
                <a:latin typeface="Arial MT"/>
                <a:cs typeface="Arial MT"/>
              </a:rPr>
              <a:t>To</a:t>
            </a:r>
            <a:r>
              <a:rPr lang="en-US" sz="1800" spc="90">
                <a:latin typeface="Arial MT"/>
                <a:cs typeface="Arial MT"/>
              </a:rPr>
              <a:t> </a:t>
            </a:r>
            <a:r>
              <a:rPr lang="en-US" sz="1800">
                <a:latin typeface="Arial MT"/>
                <a:cs typeface="Arial MT"/>
              </a:rPr>
              <a:t>store</a:t>
            </a:r>
            <a:r>
              <a:rPr lang="en-US" sz="1800" spc="220">
                <a:latin typeface="Arial MT"/>
                <a:cs typeface="Arial MT"/>
              </a:rPr>
              <a:t> </a:t>
            </a:r>
            <a:r>
              <a:rPr lang="en-US" sz="1800" spc="-20">
                <a:latin typeface="Arial MT"/>
                <a:cs typeface="Arial MT"/>
              </a:rPr>
              <a:t>just</a:t>
            </a:r>
            <a:r>
              <a:rPr lang="en-US" sz="1800" spc="-35">
                <a:latin typeface="Arial MT"/>
                <a:cs typeface="Arial MT"/>
              </a:rPr>
              <a:t> </a:t>
            </a:r>
            <a:r>
              <a:rPr lang="en-US" sz="1800" spc="-25">
                <a:latin typeface="Arial MT"/>
                <a:cs typeface="Arial MT"/>
              </a:rPr>
              <a:t>15 </a:t>
            </a:r>
            <a:r>
              <a:rPr lang="en-US" sz="1800">
                <a:latin typeface="Arial MT"/>
                <a:cs typeface="Arial MT"/>
              </a:rPr>
              <a:t>patterns,</a:t>
            </a:r>
            <a:r>
              <a:rPr lang="en-US" sz="1800" spc="-65">
                <a:latin typeface="Arial MT"/>
                <a:cs typeface="Arial MT"/>
              </a:rPr>
              <a:t> </a:t>
            </a:r>
            <a:r>
              <a:rPr lang="en-US" sz="1800" spc="-20">
                <a:latin typeface="Arial MT"/>
                <a:cs typeface="Arial MT"/>
              </a:rPr>
              <a:t>you</a:t>
            </a:r>
            <a:r>
              <a:rPr lang="en-US" sz="1800" spc="-95">
                <a:latin typeface="Arial MT"/>
                <a:cs typeface="Arial MT"/>
              </a:rPr>
              <a:t> </a:t>
            </a:r>
            <a:r>
              <a:rPr lang="en-US" sz="1800" spc="-35">
                <a:latin typeface="Arial MT"/>
                <a:cs typeface="Arial MT"/>
              </a:rPr>
              <a:t>need</a:t>
            </a:r>
            <a:r>
              <a:rPr lang="en-US" sz="1800" spc="-95">
                <a:latin typeface="Arial MT"/>
                <a:cs typeface="Arial MT"/>
              </a:rPr>
              <a:t> </a:t>
            </a:r>
            <a:r>
              <a:rPr lang="en-US" sz="1800">
                <a:latin typeface="Arial MT"/>
                <a:cs typeface="Arial MT"/>
              </a:rPr>
              <a:t>a</a:t>
            </a:r>
            <a:r>
              <a:rPr lang="en-US" sz="1800" spc="-75">
                <a:latin typeface="Arial MT"/>
                <a:cs typeface="Arial MT"/>
              </a:rPr>
              <a:t> </a:t>
            </a:r>
            <a:r>
              <a:rPr lang="en-US" sz="1800">
                <a:latin typeface="Arial MT"/>
                <a:cs typeface="Arial MT"/>
              </a:rPr>
              <a:t>network</a:t>
            </a:r>
            <a:r>
              <a:rPr lang="en-US" sz="1800" spc="-30">
                <a:latin typeface="Arial MT"/>
                <a:cs typeface="Arial MT"/>
              </a:rPr>
              <a:t> </a:t>
            </a:r>
            <a:r>
              <a:rPr lang="en-US" sz="1800" spc="-25">
                <a:latin typeface="Arial MT"/>
                <a:cs typeface="Arial MT"/>
              </a:rPr>
              <a:t>of </a:t>
            </a:r>
            <a:r>
              <a:rPr lang="en-US" sz="1800">
                <a:latin typeface="Arial MT"/>
                <a:cs typeface="Arial MT"/>
              </a:rPr>
              <a:t>100</a:t>
            </a:r>
            <a:r>
              <a:rPr lang="en-US" sz="1800" spc="-125">
                <a:latin typeface="Arial MT"/>
                <a:cs typeface="Arial MT"/>
              </a:rPr>
              <a:t> </a:t>
            </a:r>
            <a:r>
              <a:rPr lang="en-US" sz="1800">
                <a:latin typeface="Arial MT"/>
                <a:cs typeface="Arial MT"/>
              </a:rPr>
              <a:t>units.</a:t>
            </a:r>
            <a:r>
              <a:rPr lang="en-US" sz="1800" spc="-70">
                <a:latin typeface="Arial MT"/>
                <a:cs typeface="Arial MT"/>
              </a:rPr>
              <a:t> </a:t>
            </a:r>
            <a:r>
              <a:rPr lang="en-US" sz="1800" spc="-25">
                <a:latin typeface="Arial MT"/>
                <a:cs typeface="Arial MT"/>
              </a:rPr>
              <a:t>This</a:t>
            </a:r>
            <a:r>
              <a:rPr lang="en-US" sz="1800" spc="-120">
                <a:latin typeface="Arial MT"/>
                <a:cs typeface="Arial MT"/>
              </a:rPr>
              <a:t> </a:t>
            </a:r>
            <a:r>
              <a:rPr lang="en-US" sz="1800" spc="-20">
                <a:latin typeface="Arial MT"/>
                <a:cs typeface="Arial MT"/>
              </a:rPr>
              <a:t>scaling</a:t>
            </a:r>
            <a:r>
              <a:rPr lang="en-US" sz="1800" spc="-110">
                <a:latin typeface="Arial MT"/>
                <a:cs typeface="Arial MT"/>
              </a:rPr>
              <a:t> </a:t>
            </a:r>
            <a:r>
              <a:rPr lang="en-US" sz="1800">
                <a:latin typeface="Arial MT"/>
                <a:cs typeface="Arial MT"/>
              </a:rPr>
              <a:t>is</a:t>
            </a:r>
            <a:r>
              <a:rPr lang="en-US" sz="1800" spc="-140">
                <a:latin typeface="Arial MT"/>
                <a:cs typeface="Arial MT"/>
              </a:rPr>
              <a:t> </a:t>
            </a:r>
            <a:r>
              <a:rPr lang="en-US" sz="1800" spc="-10">
                <a:latin typeface="Arial MT"/>
                <a:cs typeface="Arial MT"/>
              </a:rPr>
              <a:t>highly inefficient.</a:t>
            </a:r>
            <a:endParaRPr lang="en-US" sz="1800" dirty="0">
              <a:latin typeface="Arial MT"/>
              <a:cs typeface="Arial MT"/>
            </a:endParaRPr>
          </a:p>
        </p:txBody>
      </p:sp>
      <p:sp>
        <p:nvSpPr>
          <p:cNvPr id="16" name="TextBox 15">
            <a:extLst>
              <a:ext uri="{FF2B5EF4-FFF2-40B4-BE49-F238E27FC236}">
                <a16:creationId xmlns:a16="http://schemas.microsoft.com/office/drawing/2014/main" id="{889167F4-19AA-F780-75F1-47EC9DE9F434}"/>
              </a:ext>
            </a:extLst>
          </p:cNvPr>
          <p:cNvSpPr txBox="1"/>
          <p:nvPr/>
        </p:nvSpPr>
        <p:spPr>
          <a:xfrm>
            <a:off x="547820" y="4991298"/>
            <a:ext cx="4242159" cy="1200329"/>
          </a:xfrm>
          <a:prstGeom prst="rect">
            <a:avLst/>
          </a:prstGeom>
          <a:noFill/>
        </p:spPr>
        <p:txBody>
          <a:bodyPr wrap="square">
            <a:spAutoFit/>
          </a:bodyPr>
          <a:lstStyle/>
          <a:p>
            <a:r>
              <a:rPr lang="en-US" dirty="0"/>
              <a:t>The Cost: Storing these memories requires N²/2 weights. The information storage is vastly inefficient compared to the number of parameters used.</a:t>
            </a:r>
          </a:p>
        </p:txBody>
      </p:sp>
    </p:spTree>
    <p:extLst>
      <p:ext uri="{BB962C8B-B14F-4D97-AF65-F5344CB8AC3E}">
        <p14:creationId xmlns:p14="http://schemas.microsoft.com/office/powerpoint/2010/main" val="391107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768DC-73D2-865E-0935-ADD389ABA0F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4E26028-E367-9657-8FFC-F285815F15E7}"/>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 Introducing Stochasticity</a:t>
            </a:r>
            <a:endParaRPr lang="fr-FR" sz="3200" b="1" u="none" strike="noStrike" baseline="0" dirty="0">
              <a:latin typeface="Palatino Linotype" panose="02040502050505030304" pitchFamily="18" charset="0"/>
            </a:endParaRPr>
          </a:p>
        </p:txBody>
      </p:sp>
      <p:pic>
        <p:nvPicPr>
          <p:cNvPr id="4" name="Picture 3" descr="A graph of stock market and stock market&#10;&#10;AI-generated content may be incorrect.">
            <a:extLst>
              <a:ext uri="{FF2B5EF4-FFF2-40B4-BE49-F238E27FC236}">
                <a16:creationId xmlns:a16="http://schemas.microsoft.com/office/drawing/2014/main" id="{7A24D982-C260-06E2-5485-EA5B7AA1D505}"/>
              </a:ext>
            </a:extLst>
          </p:cNvPr>
          <p:cNvPicPr>
            <a:picLocks noChangeAspect="1"/>
          </p:cNvPicPr>
          <p:nvPr/>
        </p:nvPicPr>
        <p:blipFill>
          <a:blip r:embed="rId3"/>
          <a:stretch>
            <a:fillRect/>
          </a:stretch>
        </p:blipFill>
        <p:spPr>
          <a:xfrm>
            <a:off x="2400682" y="1271745"/>
            <a:ext cx="7390635" cy="264676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4A15F3-4E0D-9211-1B9B-91835C215B4E}"/>
                  </a:ext>
                </a:extLst>
              </p:cNvPr>
              <p:cNvSpPr txBox="1"/>
              <p:nvPr/>
            </p:nvSpPr>
            <p:spPr>
              <a:xfrm>
                <a:off x="642937" y="4159243"/>
                <a:ext cx="10906124" cy="2582823"/>
              </a:xfrm>
              <a:prstGeom prst="rect">
                <a:avLst/>
              </a:prstGeom>
              <a:noFill/>
            </p:spPr>
            <p:txBody>
              <a:bodyPr wrap="square">
                <a:spAutoFit/>
              </a:bodyPr>
              <a:lstStyle/>
              <a:p>
                <a:pPr marL="276225" indent="-263525">
                  <a:lnSpc>
                    <a:spcPct val="100000"/>
                  </a:lnSpc>
                  <a:spcBef>
                    <a:spcPts val="380"/>
                  </a:spcBef>
                  <a:buChar char="•"/>
                  <a:tabLst>
                    <a:tab pos="276225" algn="l"/>
                  </a:tabLst>
                </a:pPr>
                <a:r>
                  <a:rPr lang="en-US" sz="1800" spc="-10" dirty="0">
                    <a:latin typeface="Arial MT"/>
                    <a:cs typeface="Arial MT"/>
                  </a:rPr>
                  <a:t>The</a:t>
                </a:r>
                <a:r>
                  <a:rPr lang="en-US" sz="1800" spc="-310" dirty="0">
                    <a:latin typeface="Arial MT"/>
                    <a:cs typeface="Arial MT"/>
                  </a:rPr>
                  <a:t> </a:t>
                </a:r>
                <a:r>
                  <a:rPr lang="en-US" sz="1800" dirty="0">
                    <a:latin typeface="Arial MT"/>
                    <a:cs typeface="Arial MT"/>
                  </a:rPr>
                  <a:t>Innovation:</a:t>
                </a:r>
                <a:r>
                  <a:rPr lang="en-US" sz="1800" spc="-125" dirty="0">
                    <a:latin typeface="Arial MT"/>
                    <a:cs typeface="Arial MT"/>
                  </a:rPr>
                  <a:t> </a:t>
                </a:r>
                <a:r>
                  <a:rPr lang="en-US" sz="1800" spc="-45" dirty="0">
                    <a:latin typeface="Arial MT"/>
                    <a:cs typeface="Arial MT"/>
                  </a:rPr>
                  <a:t>The</a:t>
                </a:r>
                <a:r>
                  <a:rPr lang="en-US" sz="1800" spc="-90" dirty="0">
                    <a:latin typeface="Arial MT"/>
                    <a:cs typeface="Arial MT"/>
                  </a:rPr>
                  <a:t> </a:t>
                </a:r>
                <a:r>
                  <a:rPr lang="en-US" sz="1800" spc="-50" dirty="0">
                    <a:latin typeface="Arial MT"/>
                    <a:cs typeface="Arial MT"/>
                  </a:rPr>
                  <a:t>Boltzmann</a:t>
                </a:r>
                <a:r>
                  <a:rPr lang="en-US" sz="1800" spc="-40" dirty="0">
                    <a:latin typeface="Arial MT"/>
                    <a:cs typeface="Arial MT"/>
                  </a:rPr>
                  <a:t> </a:t>
                </a:r>
                <a:r>
                  <a:rPr lang="en-US" sz="1800" spc="-30" dirty="0">
                    <a:latin typeface="Arial MT"/>
                    <a:cs typeface="Arial MT"/>
                  </a:rPr>
                  <a:t>Machine,</a:t>
                </a:r>
                <a:r>
                  <a:rPr lang="en-US" sz="1800" spc="-15" dirty="0">
                    <a:latin typeface="Arial MT"/>
                    <a:cs typeface="Arial MT"/>
                  </a:rPr>
                  <a:t> </a:t>
                </a:r>
                <a:r>
                  <a:rPr lang="en-US" sz="1800" spc="-90" dirty="0">
                    <a:latin typeface="Arial MT"/>
                    <a:cs typeface="Arial MT"/>
                  </a:rPr>
                  <a:t>an</a:t>
                </a:r>
                <a:r>
                  <a:rPr lang="en-US" sz="1800" spc="-95" dirty="0">
                    <a:latin typeface="Arial MT"/>
                    <a:cs typeface="Arial MT"/>
                  </a:rPr>
                  <a:t> </a:t>
                </a:r>
                <a:r>
                  <a:rPr lang="en-US" sz="1800" spc="-30" dirty="0">
                    <a:latin typeface="Arial MT"/>
                    <a:cs typeface="Arial MT"/>
                  </a:rPr>
                  <a:t>extension</a:t>
                </a:r>
                <a:r>
                  <a:rPr lang="en-US" sz="1800" dirty="0">
                    <a:latin typeface="Arial MT"/>
                    <a:cs typeface="Arial MT"/>
                  </a:rPr>
                  <a:t> of</a:t>
                </a:r>
                <a:r>
                  <a:rPr lang="en-US" sz="1800" spc="-85" dirty="0">
                    <a:latin typeface="Arial MT"/>
                    <a:cs typeface="Arial MT"/>
                  </a:rPr>
                  <a:t> </a:t>
                </a:r>
                <a:r>
                  <a:rPr lang="en-US" sz="1800" dirty="0">
                    <a:latin typeface="Arial MT"/>
                    <a:cs typeface="Arial MT"/>
                  </a:rPr>
                  <a:t>the</a:t>
                </a:r>
                <a:r>
                  <a:rPr lang="en-US" sz="1800" spc="-185" dirty="0">
                    <a:latin typeface="Arial MT"/>
                    <a:cs typeface="Arial MT"/>
                  </a:rPr>
                  <a:t> </a:t>
                </a:r>
                <a:r>
                  <a:rPr lang="en-US" sz="1800" dirty="0">
                    <a:latin typeface="Arial MT"/>
                    <a:cs typeface="Arial MT"/>
                  </a:rPr>
                  <a:t>Hopfield</a:t>
                </a:r>
                <a:r>
                  <a:rPr lang="en-US" sz="1800" spc="-75" dirty="0">
                    <a:latin typeface="Arial MT"/>
                    <a:cs typeface="Arial MT"/>
                  </a:rPr>
                  <a:t> </a:t>
                </a:r>
                <a:r>
                  <a:rPr lang="en-US" sz="1800" dirty="0">
                    <a:latin typeface="Arial MT"/>
                    <a:cs typeface="Arial MT"/>
                  </a:rPr>
                  <a:t>network,</a:t>
                </a:r>
                <a:r>
                  <a:rPr lang="en-US" sz="1800" spc="5" dirty="0">
                    <a:latin typeface="Arial MT"/>
                    <a:cs typeface="Arial MT"/>
                  </a:rPr>
                  <a:t> </a:t>
                </a:r>
                <a:r>
                  <a:rPr lang="en-US" sz="1800" spc="-40" dirty="0">
                    <a:latin typeface="Arial MT"/>
                    <a:cs typeface="Arial MT"/>
                  </a:rPr>
                  <a:t>replaces</a:t>
                </a:r>
                <a:r>
                  <a:rPr lang="en-US" sz="1800" spc="65" dirty="0">
                    <a:latin typeface="Arial MT"/>
                    <a:cs typeface="Arial MT"/>
                  </a:rPr>
                  <a:t> </a:t>
                </a:r>
                <a:r>
                  <a:rPr lang="en-US" sz="1800" spc="-10" dirty="0">
                    <a:latin typeface="Arial MT"/>
                    <a:cs typeface="Arial MT"/>
                  </a:rPr>
                  <a:t>deterministic</a:t>
                </a:r>
                <a:endParaRPr lang="en-US" sz="1800" dirty="0">
                  <a:latin typeface="Arial MT"/>
                  <a:cs typeface="Arial MT"/>
                </a:endParaRPr>
              </a:p>
              <a:p>
                <a:pPr marL="274955">
                  <a:lnSpc>
                    <a:spcPct val="100000"/>
                  </a:lnSpc>
                  <a:spcBef>
                    <a:spcPts val="310"/>
                  </a:spcBef>
                </a:pPr>
                <a:r>
                  <a:rPr lang="en-US" sz="1800" dirty="0">
                    <a:latin typeface="Arial MT"/>
                    <a:cs typeface="Arial MT"/>
                  </a:rPr>
                  <a:t>units</a:t>
                </a:r>
                <a:r>
                  <a:rPr lang="en-US" sz="1800" spc="40" dirty="0">
                    <a:latin typeface="Arial MT"/>
                    <a:cs typeface="Arial MT"/>
                  </a:rPr>
                  <a:t> </a:t>
                </a:r>
                <a:r>
                  <a:rPr lang="en-US" sz="1800" dirty="0">
                    <a:latin typeface="Arial MT"/>
                    <a:cs typeface="Arial MT"/>
                  </a:rPr>
                  <a:t>with</a:t>
                </a:r>
                <a:r>
                  <a:rPr lang="en-US" sz="1800" spc="-105" dirty="0">
                    <a:latin typeface="Arial MT"/>
                    <a:cs typeface="Arial MT"/>
                  </a:rPr>
                  <a:t> </a:t>
                </a:r>
                <a:r>
                  <a:rPr lang="en-US" sz="1800" dirty="0">
                    <a:solidFill>
                      <a:srgbClr val="4F6070"/>
                    </a:solidFill>
                    <a:latin typeface="Arial MT"/>
                    <a:cs typeface="Arial MT"/>
                  </a:rPr>
                  <a:t>stochastic</a:t>
                </a:r>
                <a:r>
                  <a:rPr lang="en-US" sz="1800" spc="204" dirty="0">
                    <a:solidFill>
                      <a:srgbClr val="4F6070"/>
                    </a:solidFill>
                    <a:latin typeface="Arial MT"/>
                    <a:cs typeface="Arial MT"/>
                  </a:rPr>
                  <a:t> </a:t>
                </a:r>
                <a:r>
                  <a:rPr lang="en-US" sz="1800" spc="-10" dirty="0">
                    <a:latin typeface="Arial MT"/>
                    <a:cs typeface="Arial MT"/>
                  </a:rPr>
                  <a:t>ones.</a:t>
                </a:r>
                <a:endParaRPr lang="en-US" sz="1800" dirty="0">
                  <a:latin typeface="Arial MT"/>
                  <a:cs typeface="Arial MT"/>
                </a:endParaRPr>
              </a:p>
              <a:p>
                <a:pPr marL="271780" indent="-259079">
                  <a:spcBef>
                    <a:spcPts val="750"/>
                  </a:spcBef>
                  <a:spcAft>
                    <a:spcPts val="600"/>
                  </a:spcAft>
                  <a:buFontTx/>
                  <a:buChar char="•"/>
                  <a:tabLst>
                    <a:tab pos="271780" algn="l"/>
                  </a:tabLst>
                </a:pPr>
                <a:r>
                  <a:rPr lang="en-US" sz="1800" dirty="0">
                    <a:latin typeface="Arial MT"/>
                    <a:cs typeface="Arial MT"/>
                  </a:rPr>
                  <a:t>Mechanism:</a:t>
                </a:r>
                <a:r>
                  <a:rPr lang="en-US" sz="1800" spc="-150" dirty="0">
                    <a:latin typeface="Arial MT"/>
                    <a:cs typeface="Arial MT"/>
                  </a:rPr>
                  <a:t> </a:t>
                </a:r>
                <a:r>
                  <a:rPr lang="en-US" sz="1800" spc="-254" dirty="0">
                    <a:latin typeface="Arial MT"/>
                    <a:cs typeface="Arial MT"/>
                  </a:rPr>
                  <a:t>A</a:t>
                </a:r>
                <a:r>
                  <a:rPr lang="en-US" sz="1800" spc="-85" dirty="0">
                    <a:latin typeface="Arial MT"/>
                    <a:cs typeface="Arial MT"/>
                  </a:rPr>
                  <a:t> </a:t>
                </a:r>
                <a:r>
                  <a:rPr lang="en-US" sz="1800" dirty="0">
                    <a:latin typeface="Arial MT"/>
                    <a:cs typeface="Arial MT"/>
                  </a:rPr>
                  <a:t>unit's</a:t>
                </a:r>
                <a:r>
                  <a:rPr lang="en-US" sz="1800" spc="75" dirty="0">
                    <a:latin typeface="Arial MT"/>
                    <a:cs typeface="Arial MT"/>
                  </a:rPr>
                  <a:t> </a:t>
                </a:r>
                <a:r>
                  <a:rPr lang="en-US" sz="1800" spc="-20" dirty="0">
                    <a:latin typeface="Arial MT"/>
                    <a:cs typeface="Arial MT"/>
                  </a:rPr>
                  <a:t>state</a:t>
                </a:r>
                <a:r>
                  <a:rPr lang="en-US" sz="1800" spc="-130" dirty="0">
                    <a:latin typeface="Arial MT"/>
                    <a:cs typeface="Arial MT"/>
                  </a:rPr>
                  <a:t> </a:t>
                </a:r>
                <a:r>
                  <a:rPr lang="en-US" sz="1800" dirty="0">
                    <a:latin typeface="Arial MT"/>
                    <a:cs typeface="Arial MT"/>
                  </a:rPr>
                  <a:t>is</a:t>
                </a:r>
                <a:r>
                  <a:rPr lang="en-US" sz="1800" spc="-180" dirty="0">
                    <a:latin typeface="Arial MT"/>
                    <a:cs typeface="Arial MT"/>
                  </a:rPr>
                  <a:t> </a:t>
                </a:r>
                <a:r>
                  <a:rPr lang="en-US" sz="1800" dirty="0">
                    <a:latin typeface="Arial MT"/>
                    <a:cs typeface="Arial MT"/>
                  </a:rPr>
                  <a:t>no</a:t>
                </a:r>
                <a:r>
                  <a:rPr lang="en-US" sz="1800" spc="-60" dirty="0">
                    <a:latin typeface="Arial MT"/>
                    <a:cs typeface="Arial MT"/>
                  </a:rPr>
                  <a:t> </a:t>
                </a:r>
                <a:r>
                  <a:rPr lang="en-US" sz="1800" spc="-10" dirty="0">
                    <a:latin typeface="Arial MT"/>
                    <a:cs typeface="Arial MT"/>
                  </a:rPr>
                  <a:t>longer</a:t>
                </a:r>
                <a:r>
                  <a:rPr lang="en-US" sz="1800" spc="65" dirty="0">
                    <a:latin typeface="Arial MT"/>
                    <a:cs typeface="Arial MT"/>
                  </a:rPr>
                  <a:t> </a:t>
                </a:r>
                <a:r>
                  <a:rPr lang="en-US" sz="1800" spc="-254" dirty="0">
                    <a:latin typeface="Arial MT"/>
                    <a:cs typeface="Arial MT"/>
                  </a:rPr>
                  <a:t>a</a:t>
                </a:r>
                <a:r>
                  <a:rPr lang="en-US" sz="1800" spc="70" dirty="0">
                    <a:latin typeface="Arial MT"/>
                    <a:cs typeface="Arial MT"/>
                  </a:rPr>
                  <a:t> </a:t>
                </a:r>
                <a:r>
                  <a:rPr lang="en-US" sz="1800" dirty="0">
                    <a:latin typeface="Arial MT"/>
                    <a:cs typeface="Arial MT"/>
                  </a:rPr>
                  <a:t>fixed</a:t>
                </a:r>
                <a:r>
                  <a:rPr lang="en-US" sz="1800" spc="-15" dirty="0">
                    <a:latin typeface="Arial MT"/>
                    <a:cs typeface="Arial MT"/>
                  </a:rPr>
                  <a:t> </a:t>
                </a:r>
                <a:r>
                  <a:rPr lang="en-US" sz="1800" spc="-30" dirty="0">
                    <a:latin typeface="Arial MT"/>
                    <a:cs typeface="Arial MT"/>
                  </a:rPr>
                  <a:t>outcome.</a:t>
                </a:r>
                <a:r>
                  <a:rPr lang="en-US" sz="1800" spc="5" dirty="0">
                    <a:latin typeface="Arial MT"/>
                    <a:cs typeface="Arial MT"/>
                  </a:rPr>
                  <a:t> </a:t>
                </a:r>
                <a:r>
                  <a:rPr lang="en-US" sz="1800" spc="-40" dirty="0">
                    <a:latin typeface="Arial MT"/>
                    <a:cs typeface="Arial MT"/>
                  </a:rPr>
                  <a:t>Instead,</a:t>
                </a:r>
                <a:r>
                  <a:rPr lang="en-US" sz="1800" spc="-15" dirty="0">
                    <a:latin typeface="Arial MT"/>
                    <a:cs typeface="Arial MT"/>
                  </a:rPr>
                  <a:t> </a:t>
                </a:r>
                <a:r>
                  <a:rPr lang="en-US" sz="1800" dirty="0">
                    <a:latin typeface="Arial MT"/>
                    <a:cs typeface="Arial MT"/>
                  </a:rPr>
                  <a:t>it</a:t>
                </a:r>
                <a:r>
                  <a:rPr lang="en-US" sz="1800" spc="110" dirty="0">
                    <a:latin typeface="Arial MT"/>
                    <a:cs typeface="Arial MT"/>
                  </a:rPr>
                  <a:t> </a:t>
                </a:r>
                <a:r>
                  <a:rPr lang="en-US" sz="1800" dirty="0">
                    <a:latin typeface="Arial MT"/>
                    <a:cs typeface="Arial MT"/>
                  </a:rPr>
                  <a:t>flips</a:t>
                </a:r>
                <a:r>
                  <a:rPr lang="en-US" sz="1800" spc="-20" dirty="0">
                    <a:latin typeface="Arial MT"/>
                    <a:cs typeface="Arial MT"/>
                  </a:rPr>
                  <a:t> </a:t>
                </a:r>
                <a:r>
                  <a:rPr lang="en-US" sz="1800" dirty="0">
                    <a:latin typeface="Arial MT"/>
                    <a:cs typeface="Arial MT"/>
                  </a:rPr>
                  <a:t>its</a:t>
                </a:r>
                <a:r>
                  <a:rPr lang="en-US" sz="1800" spc="-80" dirty="0">
                    <a:latin typeface="Arial MT"/>
                    <a:cs typeface="Arial MT"/>
                  </a:rPr>
                  <a:t> </a:t>
                </a:r>
                <a:r>
                  <a:rPr lang="en-US" sz="1800" dirty="0">
                    <a:latin typeface="Arial MT"/>
                    <a:cs typeface="Arial MT"/>
                  </a:rPr>
                  <a:t>state</a:t>
                </a:r>
                <a:r>
                  <a:rPr lang="en-US" sz="1800" spc="-80" dirty="0">
                    <a:latin typeface="Arial MT"/>
                    <a:cs typeface="Arial MT"/>
                  </a:rPr>
                  <a:t> </a:t>
                </a:r>
                <a:r>
                  <a:rPr lang="en-US" sz="1800" dirty="0">
                    <a:latin typeface="Arial MT"/>
                    <a:cs typeface="Arial MT"/>
                  </a:rPr>
                  <a:t>with</a:t>
                </a:r>
                <a:r>
                  <a:rPr lang="en-US" sz="1800" spc="-135" dirty="0">
                    <a:latin typeface="Arial MT"/>
                    <a:cs typeface="Arial MT"/>
                  </a:rPr>
                  <a:t> a</a:t>
                </a:r>
                <a:r>
                  <a:rPr lang="en-US" sz="1800" spc="-105" dirty="0">
                    <a:latin typeface="Arial MT"/>
                    <a:cs typeface="Arial MT"/>
                  </a:rPr>
                  <a:t> </a:t>
                </a:r>
                <a:r>
                  <a:rPr lang="en-US" sz="1800" spc="-10" dirty="0">
                    <a:latin typeface="Arial MT"/>
                    <a:cs typeface="Arial MT"/>
                  </a:rPr>
                  <a:t>probability </a:t>
                </a:r>
                <a:r>
                  <a:rPr lang="en-US" spc="-30" dirty="0">
                    <a:latin typeface="Arial MT"/>
                    <a:cs typeface="Arial MT"/>
                  </a:rPr>
                  <a:t>governed</a:t>
                </a:r>
                <a:r>
                  <a:rPr lang="en-US" spc="-170" dirty="0">
                    <a:latin typeface="Arial MT"/>
                    <a:cs typeface="Arial MT"/>
                  </a:rPr>
                  <a:t> </a:t>
                </a:r>
                <a:r>
                  <a:rPr lang="en-US" dirty="0">
                    <a:latin typeface="Arial MT"/>
                    <a:cs typeface="Arial MT"/>
                  </a:rPr>
                  <a:t>by</a:t>
                </a:r>
                <a:r>
                  <a:rPr lang="en-US" spc="-185" dirty="0">
                    <a:latin typeface="Arial MT"/>
                    <a:cs typeface="Arial MT"/>
                  </a:rPr>
                  <a:t> </a:t>
                </a:r>
                <a:r>
                  <a:rPr lang="en-US" dirty="0">
                    <a:latin typeface="Arial MT"/>
                    <a:cs typeface="Arial MT"/>
                  </a:rPr>
                  <a:t>the</a:t>
                </a:r>
                <a:r>
                  <a:rPr lang="en-US" spc="-185" dirty="0">
                    <a:latin typeface="Arial MT"/>
                    <a:cs typeface="Arial MT"/>
                  </a:rPr>
                  <a:t> </a:t>
                </a:r>
                <a:r>
                  <a:rPr lang="en-US" spc="-35" dirty="0">
                    <a:latin typeface="Arial MT"/>
                    <a:cs typeface="Arial MT"/>
                  </a:rPr>
                  <a:t>energy</a:t>
                </a:r>
                <a:r>
                  <a:rPr lang="en-US" spc="-85" dirty="0">
                    <a:latin typeface="Arial MT"/>
                    <a:cs typeface="Arial MT"/>
                  </a:rPr>
                  <a:t> </a:t>
                </a:r>
                <a:r>
                  <a:rPr lang="en-US" spc="-20" dirty="0">
                    <a:latin typeface="Arial MT"/>
                    <a:cs typeface="Arial MT"/>
                  </a:rPr>
                  <a:t>change</a:t>
                </a:r>
                <a:r>
                  <a:rPr lang="en-US" spc="-15" dirty="0">
                    <a:latin typeface="Arial MT"/>
                    <a:cs typeface="Arial MT"/>
                  </a:rPr>
                  <a:t> </a:t>
                </a:r>
                <a:r>
                  <a:rPr lang="en-US" spc="-175" dirty="0">
                    <a:latin typeface="Arial MT"/>
                    <a:cs typeface="Arial MT"/>
                  </a:rPr>
                  <a:t>(AE)</a:t>
                </a:r>
                <a:r>
                  <a:rPr lang="en-US" spc="35" dirty="0">
                    <a:latin typeface="Arial MT"/>
                    <a:cs typeface="Arial MT"/>
                  </a:rPr>
                  <a:t> </a:t>
                </a:r>
                <a:r>
                  <a:rPr lang="en-US" dirty="0">
                    <a:latin typeface="Arial MT"/>
                    <a:cs typeface="Arial MT"/>
                  </a:rPr>
                  <a:t>and</a:t>
                </a:r>
                <a:r>
                  <a:rPr lang="en-US" spc="-95" dirty="0">
                    <a:latin typeface="Arial MT"/>
                    <a:cs typeface="Arial MT"/>
                  </a:rPr>
                  <a:t> </a:t>
                </a:r>
                <a:r>
                  <a:rPr lang="en-US" spc="-135" dirty="0">
                    <a:latin typeface="Arial MT"/>
                    <a:cs typeface="Arial MT"/>
                  </a:rPr>
                  <a:t>a</a:t>
                </a:r>
                <a:r>
                  <a:rPr lang="en-US" spc="-105" dirty="0">
                    <a:latin typeface="Arial MT"/>
                    <a:cs typeface="Arial MT"/>
                  </a:rPr>
                  <a:t> </a:t>
                </a:r>
                <a:r>
                  <a:rPr lang="en-US" dirty="0">
                    <a:latin typeface="Arial MT"/>
                    <a:cs typeface="Arial MT"/>
                  </a:rPr>
                  <a:t>new</a:t>
                </a:r>
                <a:r>
                  <a:rPr lang="en-US" spc="-120" dirty="0">
                    <a:latin typeface="Arial MT"/>
                    <a:cs typeface="Arial MT"/>
                  </a:rPr>
                  <a:t> </a:t>
                </a:r>
                <a:r>
                  <a:rPr lang="en-US" spc="-25" dirty="0">
                    <a:latin typeface="Arial MT"/>
                    <a:cs typeface="Arial MT"/>
                  </a:rPr>
                  <a:t>parameter:</a:t>
                </a:r>
                <a:r>
                  <a:rPr lang="en-US" spc="-80" dirty="0">
                    <a:latin typeface="Arial MT"/>
                    <a:cs typeface="Arial MT"/>
                  </a:rPr>
                  <a:t> </a:t>
                </a:r>
                <a:r>
                  <a:rPr lang="en-US" spc="-10" dirty="0">
                    <a:solidFill>
                      <a:srgbClr val="526677"/>
                    </a:solidFill>
                    <a:latin typeface="Arial MT"/>
                    <a:cs typeface="Arial MT"/>
                  </a:rPr>
                  <a:t>Temperature</a:t>
                </a:r>
                <a:r>
                  <a:rPr lang="en-US" spc="-15" dirty="0">
                    <a:solidFill>
                      <a:srgbClr val="526677"/>
                    </a:solidFill>
                    <a:latin typeface="Arial MT"/>
                    <a:cs typeface="Arial MT"/>
                  </a:rPr>
                  <a:t> </a:t>
                </a:r>
                <a:r>
                  <a:rPr lang="en-US" spc="-60" dirty="0">
                    <a:latin typeface="Arial MT"/>
                    <a:cs typeface="Arial MT"/>
                  </a:rPr>
                  <a:t>(T).</a:t>
                </a:r>
                <a:r>
                  <a:rPr lang="en-US" spc="-265" dirty="0">
                    <a:latin typeface="Arial MT"/>
                    <a:cs typeface="Arial MT"/>
                  </a:rPr>
                  <a:t> </a:t>
                </a:r>
              </a:p>
              <a:p>
                <a:pPr marL="12701">
                  <a:spcBef>
                    <a:spcPts val="750"/>
                  </a:spcBef>
                  <a:spcAft>
                    <a:spcPts val="600"/>
                  </a:spcAft>
                  <a:tabLst>
                    <a:tab pos="271780" algn="l"/>
                  </a:tabLst>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cs typeface="Courier New"/>
                        </a:rPr>
                        <m:t>𝑝</m:t>
                      </m:r>
                      <m:d>
                        <m:dPr>
                          <m:ctrlPr>
                            <a:rPr lang="fr-FR" sz="1600" b="0" i="1" smtClean="0">
                              <a:latin typeface="Cambria Math" panose="02040503050406030204" pitchFamily="18" charset="0"/>
                              <a:cs typeface="Courier New"/>
                            </a:rPr>
                          </m:ctrlPr>
                        </m:dPr>
                        <m:e>
                          <m:sSub>
                            <m:sSubPr>
                              <m:ctrlPr>
                                <a:rPr lang="fr-FR" sz="1600" b="0" i="1" smtClean="0">
                                  <a:latin typeface="Cambria Math" panose="02040503050406030204" pitchFamily="18" charset="0"/>
                                  <a:cs typeface="Courier New"/>
                                </a:rPr>
                              </m:ctrlPr>
                            </m:sSubPr>
                            <m:e>
                              <m:r>
                                <a:rPr lang="fr-FR" sz="1600" b="0" i="1" smtClean="0">
                                  <a:latin typeface="Cambria Math" panose="02040503050406030204" pitchFamily="18" charset="0"/>
                                  <a:cs typeface="Courier New"/>
                                </a:rPr>
                                <m:t>𝑠</m:t>
                              </m:r>
                            </m:e>
                            <m:sub>
                              <m:r>
                                <a:rPr lang="fr-FR" sz="1600" b="0" i="1" smtClean="0">
                                  <a:latin typeface="Cambria Math" panose="02040503050406030204" pitchFamily="18" charset="0"/>
                                  <a:cs typeface="Courier New"/>
                                </a:rPr>
                                <m:t>𝑖</m:t>
                              </m:r>
                            </m:sub>
                          </m:sSub>
                          <m:r>
                            <a:rPr lang="fr-FR" sz="1600" b="0" i="1" smtClean="0">
                              <a:latin typeface="Cambria Math" panose="02040503050406030204" pitchFamily="18" charset="0"/>
                              <a:cs typeface="Courier New"/>
                            </a:rPr>
                            <m:t>→−</m:t>
                          </m:r>
                          <m:sSub>
                            <m:sSubPr>
                              <m:ctrlPr>
                                <a:rPr lang="fr-FR" sz="1600" b="0" i="1" smtClean="0">
                                  <a:latin typeface="Cambria Math" panose="02040503050406030204" pitchFamily="18" charset="0"/>
                                  <a:cs typeface="Courier New"/>
                                </a:rPr>
                              </m:ctrlPr>
                            </m:sSubPr>
                            <m:e>
                              <m:r>
                                <a:rPr lang="fr-FR" sz="1600" b="0" i="1" smtClean="0">
                                  <a:latin typeface="Cambria Math" panose="02040503050406030204" pitchFamily="18" charset="0"/>
                                  <a:cs typeface="Courier New"/>
                                </a:rPr>
                                <m:t>𝑠</m:t>
                              </m:r>
                            </m:e>
                            <m:sub>
                              <m:r>
                                <a:rPr lang="fr-FR" sz="1600" b="0" i="1" smtClean="0">
                                  <a:latin typeface="Cambria Math" panose="02040503050406030204" pitchFamily="18" charset="0"/>
                                  <a:cs typeface="Courier New"/>
                                </a:rPr>
                                <m:t>𝑖</m:t>
                              </m:r>
                            </m:sub>
                          </m:sSub>
                        </m:e>
                      </m:d>
                      <m:r>
                        <a:rPr lang="fr-FR" sz="1600" b="0" i="1" smtClean="0">
                          <a:latin typeface="Cambria Math" panose="02040503050406030204" pitchFamily="18" charset="0"/>
                          <a:cs typeface="Courier New"/>
                        </a:rPr>
                        <m:t>=</m:t>
                      </m:r>
                      <m:f>
                        <m:fPr>
                          <m:ctrlPr>
                            <a:rPr lang="fr-FR" sz="1600" b="0" i="1" smtClean="0">
                              <a:latin typeface="Cambria Math" panose="02040503050406030204" pitchFamily="18" charset="0"/>
                              <a:cs typeface="Courier New"/>
                            </a:rPr>
                          </m:ctrlPr>
                        </m:fPr>
                        <m:num>
                          <m:r>
                            <a:rPr lang="fr-FR" sz="1600" b="0" i="1" smtClean="0">
                              <a:latin typeface="Cambria Math" panose="02040503050406030204" pitchFamily="18" charset="0"/>
                              <a:cs typeface="Courier New"/>
                            </a:rPr>
                            <m:t>1</m:t>
                          </m:r>
                        </m:num>
                        <m:den>
                          <m:r>
                            <a:rPr lang="fr-FR" sz="1600" b="0" i="1" smtClean="0">
                              <a:latin typeface="Cambria Math" panose="02040503050406030204" pitchFamily="18" charset="0"/>
                              <a:cs typeface="Courier New"/>
                            </a:rPr>
                            <m:t>1</m:t>
                          </m:r>
                          <m:r>
                            <a:rPr lang="fr-FR" sz="1600" b="0" i="1" smtClean="0">
                              <a:latin typeface="Cambria Math" panose="02040503050406030204" pitchFamily="18" charset="0"/>
                              <a:cs typeface="Courier New"/>
                            </a:rPr>
                            <m:t>+</m:t>
                          </m:r>
                          <m:sSup>
                            <m:sSupPr>
                              <m:ctrlPr>
                                <a:rPr lang="fr-FR" sz="1600" b="0" i="1" smtClean="0">
                                  <a:latin typeface="Cambria Math" panose="02040503050406030204" pitchFamily="18" charset="0"/>
                                  <a:cs typeface="Courier New"/>
                                </a:rPr>
                              </m:ctrlPr>
                            </m:sSupPr>
                            <m:e>
                              <m:r>
                                <a:rPr lang="fr-FR" sz="1600" b="0" i="1" smtClean="0">
                                  <a:latin typeface="Cambria Math" panose="02040503050406030204" pitchFamily="18" charset="0"/>
                                  <a:cs typeface="Courier New"/>
                                </a:rPr>
                                <m:t>𝑒</m:t>
                              </m:r>
                            </m:e>
                            <m:sup>
                              <m:r>
                                <a:rPr lang="fr-FR" sz="1600" b="0" i="1" smtClean="0">
                                  <a:latin typeface="Cambria Math" panose="02040503050406030204" pitchFamily="18" charset="0"/>
                                  <a:cs typeface="Courier New"/>
                                </a:rPr>
                                <m:t>−</m:t>
                              </m:r>
                              <m:r>
                                <m:rPr>
                                  <m:sty m:val="p"/>
                                </m:rPr>
                                <a:rPr lang="fr-FR" sz="1600" b="0" i="0" smtClean="0">
                                  <a:latin typeface="Cambria Math" panose="02040503050406030204" pitchFamily="18" charset="0"/>
                                  <a:cs typeface="Courier New"/>
                                </a:rPr>
                                <m:t>Δ</m:t>
                              </m:r>
                              <m:r>
                                <a:rPr lang="fr-FR" sz="1600" b="0" i="1" smtClean="0">
                                  <a:latin typeface="Cambria Math" panose="02040503050406030204" pitchFamily="18" charset="0"/>
                                  <a:cs typeface="Courier New"/>
                                </a:rPr>
                                <m:t>𝐸</m:t>
                              </m:r>
                              <m:r>
                                <a:rPr lang="fr-FR" sz="1600" b="0" i="1" smtClean="0">
                                  <a:latin typeface="Cambria Math" panose="02040503050406030204" pitchFamily="18" charset="0"/>
                                  <a:cs typeface="Courier New"/>
                                </a:rPr>
                                <m:t>/</m:t>
                              </m:r>
                              <m:r>
                                <a:rPr lang="fr-FR" sz="1600" b="0" i="1" smtClean="0">
                                  <a:latin typeface="Cambria Math" panose="02040503050406030204" pitchFamily="18" charset="0"/>
                                  <a:cs typeface="Courier New"/>
                                </a:rPr>
                                <m:t>𝑇</m:t>
                              </m:r>
                            </m:sup>
                          </m:sSup>
                          <m:r>
                            <a:rPr lang="fr-FR" sz="1600" b="0" i="1" smtClean="0">
                              <a:latin typeface="Cambria Math" panose="02040503050406030204" pitchFamily="18" charset="0"/>
                              <a:cs typeface="Courier New"/>
                            </a:rPr>
                            <m:t>  </m:t>
                          </m:r>
                        </m:den>
                      </m:f>
                    </m:oMath>
                  </m:oMathPara>
                </a14:m>
                <a:endParaRPr lang="en-US" sz="1600" dirty="0">
                  <a:latin typeface="Courier New"/>
                  <a:cs typeface="Courier New"/>
                </a:endParaRPr>
              </a:p>
              <a:p>
                <a:pPr marL="276860" indent="-264160">
                  <a:buChar char="•"/>
                  <a:tabLst>
                    <a:tab pos="276860" algn="l"/>
                    <a:tab pos="6028055" algn="l"/>
                  </a:tabLst>
                </a:pPr>
                <a:r>
                  <a:rPr lang="en-US" spc="-10" dirty="0">
                    <a:latin typeface="Arial MT"/>
                    <a:cs typeface="Arial MT"/>
                  </a:rPr>
                  <a:t>The</a:t>
                </a:r>
                <a:r>
                  <a:rPr lang="en-US" spc="-265" dirty="0">
                    <a:latin typeface="Arial MT"/>
                    <a:cs typeface="Arial MT"/>
                  </a:rPr>
                  <a:t> </a:t>
                </a:r>
                <a:r>
                  <a:rPr lang="en-US" spc="-10" dirty="0">
                    <a:latin typeface="Arial MT"/>
                    <a:cs typeface="Arial MT"/>
                  </a:rPr>
                  <a:t>Power</a:t>
                </a:r>
                <a:r>
                  <a:rPr lang="en-US" spc="-125" dirty="0">
                    <a:latin typeface="Arial MT"/>
                    <a:cs typeface="Arial MT"/>
                  </a:rPr>
                  <a:t> </a:t>
                </a:r>
                <a:r>
                  <a:rPr lang="en-US" dirty="0">
                    <a:latin typeface="Arial MT"/>
                    <a:cs typeface="Arial MT"/>
                  </a:rPr>
                  <a:t>of</a:t>
                </a:r>
                <a:r>
                  <a:rPr lang="en-US" spc="-155" dirty="0">
                    <a:latin typeface="Arial MT"/>
                    <a:cs typeface="Arial MT"/>
                  </a:rPr>
                  <a:t> </a:t>
                </a:r>
                <a:r>
                  <a:rPr lang="en-US" dirty="0">
                    <a:latin typeface="Arial MT"/>
                    <a:cs typeface="Arial MT"/>
                  </a:rPr>
                  <a:t>Noise:</a:t>
                </a:r>
                <a:r>
                  <a:rPr lang="en-US" spc="-45" dirty="0">
                    <a:latin typeface="Arial MT"/>
                    <a:cs typeface="Arial MT"/>
                  </a:rPr>
                  <a:t> </a:t>
                </a:r>
                <a:r>
                  <a:rPr lang="en-US" spc="-40" dirty="0">
                    <a:latin typeface="Arial MT"/>
                    <a:cs typeface="Arial MT"/>
                  </a:rPr>
                  <a:t>This</a:t>
                </a:r>
                <a:r>
                  <a:rPr lang="en-US" spc="-70" dirty="0">
                    <a:latin typeface="Arial MT"/>
                    <a:cs typeface="Arial MT"/>
                  </a:rPr>
                  <a:t> </a:t>
                </a:r>
                <a:r>
                  <a:rPr lang="en-US" spc="-10" dirty="0">
                    <a:latin typeface="Arial MT"/>
                    <a:cs typeface="Arial MT"/>
                  </a:rPr>
                  <a:t>probabilistic </a:t>
                </a:r>
                <a:r>
                  <a:rPr lang="en-US" spc="-40" dirty="0">
                    <a:latin typeface="Arial MT"/>
                    <a:cs typeface="Arial MT"/>
                  </a:rPr>
                  <a:t>behavior</a:t>
                </a:r>
                <a:r>
                  <a:rPr lang="en-US" spc="-50" dirty="0">
                    <a:latin typeface="Arial MT"/>
                    <a:cs typeface="Arial MT"/>
                  </a:rPr>
                  <a:t> </a:t>
                </a:r>
                <a:r>
                  <a:rPr lang="en-US" dirty="0">
                    <a:latin typeface="Arial MT"/>
                    <a:cs typeface="Arial MT"/>
                  </a:rPr>
                  <a:t>is</a:t>
                </a:r>
                <a:r>
                  <a:rPr lang="en-US" spc="-130" dirty="0">
                    <a:latin typeface="Arial MT"/>
                    <a:cs typeface="Arial MT"/>
                  </a:rPr>
                  <a:t> </a:t>
                </a:r>
                <a:r>
                  <a:rPr lang="en-US" dirty="0">
                    <a:latin typeface="Arial MT"/>
                    <a:cs typeface="Arial MT"/>
                  </a:rPr>
                  <a:t>the</a:t>
                </a:r>
                <a:r>
                  <a:rPr lang="en-US" spc="-140" dirty="0">
                    <a:latin typeface="Arial MT"/>
                    <a:cs typeface="Arial MT"/>
                  </a:rPr>
                  <a:t> </a:t>
                </a:r>
                <a:r>
                  <a:rPr lang="en-US" spc="-75" dirty="0">
                    <a:latin typeface="Arial MT"/>
                    <a:cs typeface="Arial MT"/>
                  </a:rPr>
                  <a:t>key.</a:t>
                </a:r>
                <a:r>
                  <a:rPr lang="en-US" spc="-140" dirty="0">
                    <a:latin typeface="Arial MT"/>
                    <a:cs typeface="Arial MT"/>
                  </a:rPr>
                  <a:t> </a:t>
                </a:r>
                <a:r>
                  <a:rPr lang="en-US" dirty="0">
                    <a:latin typeface="Arial MT"/>
                    <a:cs typeface="Arial MT"/>
                  </a:rPr>
                  <a:t>It</a:t>
                </a:r>
                <a:r>
                  <a:rPr lang="en-US" spc="-30" dirty="0">
                    <a:latin typeface="Arial MT"/>
                    <a:cs typeface="Arial MT"/>
                  </a:rPr>
                  <a:t> allows</a:t>
                </a:r>
                <a:r>
                  <a:rPr lang="en-US" spc="-15" dirty="0">
                    <a:latin typeface="Arial MT"/>
                    <a:cs typeface="Arial MT"/>
                  </a:rPr>
                  <a:t> </a:t>
                </a:r>
                <a:r>
                  <a:rPr lang="en-US" dirty="0">
                    <a:latin typeface="Arial MT"/>
                    <a:cs typeface="Arial MT"/>
                  </a:rPr>
                  <a:t>the</a:t>
                </a:r>
                <a:r>
                  <a:rPr lang="en-US" spc="-140" dirty="0">
                    <a:latin typeface="Arial MT"/>
                    <a:cs typeface="Arial MT"/>
                  </a:rPr>
                  <a:t> </a:t>
                </a:r>
                <a:r>
                  <a:rPr lang="en-US" dirty="0">
                    <a:latin typeface="Arial MT"/>
                    <a:cs typeface="Arial MT"/>
                  </a:rPr>
                  <a:t>network</a:t>
                </a:r>
                <a:r>
                  <a:rPr lang="en-US" spc="105" dirty="0">
                    <a:latin typeface="Arial MT"/>
                    <a:cs typeface="Arial MT"/>
                  </a:rPr>
                  <a:t> </a:t>
                </a:r>
                <a:r>
                  <a:rPr lang="en-US" dirty="0">
                    <a:latin typeface="Arial MT"/>
                    <a:cs typeface="Arial MT"/>
                  </a:rPr>
                  <a:t>to</a:t>
                </a:r>
                <a:r>
                  <a:rPr lang="en-US" spc="-65" dirty="0">
                    <a:latin typeface="Arial MT"/>
                    <a:cs typeface="Arial MT"/>
                  </a:rPr>
                  <a:t> </a:t>
                </a:r>
                <a:r>
                  <a:rPr lang="en-US" spc="-40" dirty="0">
                    <a:latin typeface="Arial MT"/>
                    <a:cs typeface="Arial MT"/>
                  </a:rPr>
                  <a:t>occasionally</a:t>
                </a:r>
                <a:r>
                  <a:rPr lang="en-US" spc="165" dirty="0">
                    <a:latin typeface="Arial MT"/>
                    <a:cs typeface="Arial MT"/>
                  </a:rPr>
                  <a:t> </a:t>
                </a:r>
                <a:r>
                  <a:rPr lang="en-US" spc="-20" dirty="0">
                    <a:latin typeface="Arial MT"/>
                    <a:cs typeface="Arial MT"/>
                  </a:rPr>
                  <a:t>make </a:t>
                </a:r>
                <a:r>
                  <a:rPr lang="en-US" dirty="0">
                    <a:latin typeface="Arial MT"/>
                    <a:cs typeface="Arial MT"/>
                  </a:rPr>
                  <a:t>'uphill'</a:t>
                </a:r>
                <a:r>
                  <a:rPr lang="en-US" spc="-35" dirty="0">
                    <a:latin typeface="Arial MT"/>
                    <a:cs typeface="Arial MT"/>
                  </a:rPr>
                  <a:t> </a:t>
                </a:r>
                <a:r>
                  <a:rPr lang="en-US" spc="-70" dirty="0">
                    <a:latin typeface="Arial MT"/>
                    <a:cs typeface="Arial MT"/>
                  </a:rPr>
                  <a:t>moves,</a:t>
                </a:r>
                <a:r>
                  <a:rPr lang="en-US" spc="-90" dirty="0">
                    <a:latin typeface="Arial MT"/>
                    <a:cs typeface="Arial MT"/>
                  </a:rPr>
                  <a:t> </a:t>
                </a:r>
                <a:r>
                  <a:rPr lang="en-US" spc="-35" dirty="0">
                    <a:latin typeface="Arial MT"/>
                    <a:cs typeface="Arial MT"/>
                  </a:rPr>
                  <a:t>enabling</a:t>
                </a:r>
                <a:r>
                  <a:rPr lang="en-US" spc="5" dirty="0">
                    <a:latin typeface="Arial MT"/>
                    <a:cs typeface="Arial MT"/>
                  </a:rPr>
                  <a:t> </a:t>
                </a:r>
                <a:r>
                  <a:rPr lang="en-US" dirty="0">
                    <a:latin typeface="Arial MT"/>
                    <a:cs typeface="Arial MT"/>
                  </a:rPr>
                  <a:t>it</a:t>
                </a:r>
                <a:r>
                  <a:rPr lang="en-US" spc="50" dirty="0">
                    <a:latin typeface="Arial MT"/>
                    <a:cs typeface="Arial MT"/>
                  </a:rPr>
                  <a:t> </a:t>
                </a:r>
                <a:r>
                  <a:rPr lang="en-US" dirty="0">
                    <a:latin typeface="Arial MT"/>
                    <a:cs typeface="Arial MT"/>
                  </a:rPr>
                  <a:t>to</a:t>
                </a:r>
                <a:r>
                  <a:rPr lang="en-US" spc="-100" dirty="0">
                    <a:latin typeface="Arial MT"/>
                    <a:cs typeface="Arial MT"/>
                  </a:rPr>
                  <a:t> </a:t>
                </a:r>
                <a:r>
                  <a:rPr lang="en-US" spc="-25" dirty="0">
                    <a:latin typeface="Arial MT"/>
                    <a:cs typeface="Arial MT"/>
                  </a:rPr>
                  <a:t>jump</a:t>
                </a:r>
                <a:r>
                  <a:rPr lang="en-US" spc="-65" dirty="0">
                    <a:latin typeface="Arial MT"/>
                    <a:cs typeface="Arial MT"/>
                  </a:rPr>
                  <a:t> </a:t>
                </a:r>
                <a:r>
                  <a:rPr lang="en-US" dirty="0">
                    <a:latin typeface="Arial MT"/>
                    <a:cs typeface="Arial MT"/>
                  </a:rPr>
                  <a:t>out</a:t>
                </a:r>
                <a:r>
                  <a:rPr lang="en-US" spc="-30" dirty="0">
                    <a:latin typeface="Arial MT"/>
                    <a:cs typeface="Arial MT"/>
                  </a:rPr>
                  <a:t> </a:t>
                </a:r>
                <a:r>
                  <a:rPr lang="en-US" dirty="0">
                    <a:latin typeface="Arial MT"/>
                    <a:cs typeface="Arial MT"/>
                  </a:rPr>
                  <a:t>of</a:t>
                </a:r>
                <a:r>
                  <a:rPr lang="en-US" spc="-30" dirty="0">
                    <a:latin typeface="Arial MT"/>
                    <a:cs typeface="Arial MT"/>
                  </a:rPr>
                  <a:t> </a:t>
                </a:r>
                <a:r>
                  <a:rPr lang="en-US" spc="-75" dirty="0">
                    <a:latin typeface="Arial MT"/>
                    <a:cs typeface="Arial MT"/>
                  </a:rPr>
                  <a:t>shallow,</a:t>
                </a:r>
                <a:r>
                  <a:rPr lang="en-US" spc="-55" dirty="0">
                    <a:latin typeface="Arial MT"/>
                    <a:cs typeface="Arial MT"/>
                  </a:rPr>
                  <a:t> </a:t>
                </a:r>
                <a:r>
                  <a:rPr lang="en-US" spc="-35" dirty="0">
                    <a:latin typeface="Arial MT"/>
                    <a:cs typeface="Arial MT"/>
                  </a:rPr>
                  <a:t>undesirable</a:t>
                </a:r>
                <a:r>
                  <a:rPr lang="en-US" spc="-25" dirty="0">
                    <a:latin typeface="Arial MT"/>
                    <a:cs typeface="Arial MT"/>
                  </a:rPr>
                  <a:t> </a:t>
                </a:r>
                <a:r>
                  <a:rPr lang="en-US" spc="-10" dirty="0">
                    <a:latin typeface="Arial MT"/>
                    <a:cs typeface="Arial MT"/>
                  </a:rPr>
                  <a:t>minima.</a:t>
                </a:r>
                <a:endParaRPr lang="en-US" dirty="0">
                  <a:latin typeface="Arial MT"/>
                  <a:cs typeface="Arial MT"/>
                </a:endParaRPr>
              </a:p>
            </p:txBody>
          </p:sp>
        </mc:Choice>
        <mc:Fallback xmlns="">
          <p:sp>
            <p:nvSpPr>
              <p:cNvPr id="10" name="TextBox 9">
                <a:extLst>
                  <a:ext uri="{FF2B5EF4-FFF2-40B4-BE49-F238E27FC236}">
                    <a16:creationId xmlns:a16="http://schemas.microsoft.com/office/drawing/2014/main" id="{8A4A15F3-4E0D-9211-1B9B-91835C215B4E}"/>
                  </a:ext>
                </a:extLst>
              </p:cNvPr>
              <p:cNvSpPr txBox="1">
                <a:spLocks noRot="1" noChangeAspect="1" noMove="1" noResize="1" noEditPoints="1" noAdjustHandles="1" noChangeArrowheads="1" noChangeShapeType="1" noTextEdit="1"/>
              </p:cNvSpPr>
              <p:nvPr/>
            </p:nvSpPr>
            <p:spPr>
              <a:xfrm>
                <a:off x="642937" y="4159243"/>
                <a:ext cx="10906124" cy="2582823"/>
              </a:xfrm>
              <a:prstGeom prst="rect">
                <a:avLst/>
              </a:prstGeom>
              <a:blipFill>
                <a:blip r:embed="rId4"/>
                <a:stretch>
                  <a:fillRect l="-223" t="-1179" b="-472"/>
                </a:stretch>
              </a:blipFill>
            </p:spPr>
            <p:txBody>
              <a:bodyPr/>
              <a:lstStyle/>
              <a:p>
                <a:r>
                  <a:rPr lang="en-US">
                    <a:noFill/>
                  </a:rPr>
                  <a:t> </a:t>
                </a:r>
              </a:p>
            </p:txBody>
          </p:sp>
        </mc:Fallback>
      </mc:AlternateContent>
    </p:spTree>
    <p:extLst>
      <p:ext uri="{BB962C8B-B14F-4D97-AF65-F5344CB8AC3E}">
        <p14:creationId xmlns:p14="http://schemas.microsoft.com/office/powerpoint/2010/main" val="100371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99222-3125-A4D5-56CE-9BC1EEA3BA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6947E9-F8B0-A5CD-7131-76E28E9CCACD}"/>
              </a:ext>
            </a:extLst>
          </p:cNvPr>
          <p:cNvSpPr>
            <a:spLocks noGrp="1"/>
          </p:cNvSpPr>
          <p:nvPr>
            <p:ph type="body" sz="quarter" idx="10"/>
          </p:nvPr>
        </p:nvSpPr>
        <p:spPr>
          <a:xfrm>
            <a:off x="786494" y="144364"/>
            <a:ext cx="11129030" cy="1127381"/>
          </a:xfrm>
        </p:spPr>
        <p:txBody>
          <a:bodyPr/>
          <a:lstStyle/>
          <a:p>
            <a:pPr algn="ctr"/>
            <a:r>
              <a:rPr lang="en-US" sz="3200" b="1" dirty="0">
                <a:latin typeface="Palatino Linotype" panose="02040502050505030304" pitchFamily="18" charset="0"/>
              </a:rPr>
              <a:t>Boltzmann Machine : Architecture</a:t>
            </a:r>
            <a:endParaRPr lang="fr-FR" sz="3200" b="1"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9" name="Rectangle 1">
                <a:extLst>
                  <a:ext uri="{FF2B5EF4-FFF2-40B4-BE49-F238E27FC236}">
                    <a16:creationId xmlns:a16="http://schemas.microsoft.com/office/drawing/2014/main" id="{C0033BFF-044C-EA17-D308-312C9430B3E9}"/>
                  </a:ext>
                </a:extLst>
              </p:cNvPr>
              <p:cNvSpPr>
                <a:spLocks noChangeArrowheads="1"/>
              </p:cNvSpPr>
              <p:nvPr/>
            </p:nvSpPr>
            <p:spPr bwMode="auto">
              <a:xfrm>
                <a:off x="444178" y="1814323"/>
                <a:ext cx="7294256" cy="42234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Google Sans Text"/>
                  </a:rPr>
                  <a:t>A standard Boltzmann Machine consists of a network of symmetrically connected units (neurons).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Google Sans Text"/>
                  </a:rPr>
                  <a:t>Symmetry:</a:t>
                </a:r>
                <a:r>
                  <a:rPr kumimoji="0" lang="en-US" altLang="en-US" b="0" i="0" u="none" strike="noStrike" cap="none" normalizeH="0" baseline="0" dirty="0">
                    <a:ln>
                      <a:noFill/>
                    </a:ln>
                    <a:solidFill>
                      <a:schemeClr val="tx1"/>
                    </a:solidFill>
                    <a:effectLst/>
                    <a:latin typeface="Google Sans Text"/>
                  </a:rPr>
                  <a:t> If unit </a:t>
                </a:r>
                <a14:m>
                  <m:oMath xmlns:m="http://schemas.openxmlformats.org/officeDocument/2006/math">
                    <m:r>
                      <a:rPr kumimoji="0" lang="en-US" altLang="en-US" b="0" i="1" u="none" strike="noStrike" cap="none" normalizeH="0" dirty="0" smtClean="0">
                        <a:ln>
                          <a:noFill/>
                        </a:ln>
                        <a:solidFill>
                          <a:schemeClr val="tx1"/>
                        </a:solidFill>
                        <a:effectLst/>
                        <a:latin typeface="Cambria Math" panose="02040503050406030204" pitchFamily="18" charset="0"/>
                      </a:rPr>
                      <m:t>𝑖</m:t>
                    </m:r>
                  </m:oMath>
                </a14:m>
                <a:r>
                  <a:rPr kumimoji="0" lang="en-US" altLang="en-US" b="0" i="0" u="none" strike="noStrike" cap="none" normalizeH="0" baseline="0" dirty="0">
                    <a:ln>
                      <a:noFill/>
                    </a:ln>
                    <a:solidFill>
                      <a:schemeClr val="tx1"/>
                    </a:solidFill>
                    <a:effectLst/>
                    <a:latin typeface="Google Sans Text"/>
                  </a:rPr>
                  <a:t> is connected to unit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𝑗</m:t>
                    </m:r>
                  </m:oMath>
                </a14:m>
                <a:r>
                  <a:rPr kumimoji="0" lang="en-US" altLang="en-US" b="0" i="0" u="none" strike="noStrike" cap="none" normalizeH="0" baseline="0" dirty="0">
                    <a:ln>
                      <a:noFill/>
                    </a:ln>
                    <a:solidFill>
                      <a:schemeClr val="tx1"/>
                    </a:solidFill>
                    <a:effectLst/>
                    <a:latin typeface="Google Sans Text"/>
                  </a:rPr>
                  <a:t>, then unit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𝑗</m:t>
                    </m:r>
                  </m:oMath>
                </a14:m>
                <a:r>
                  <a:rPr kumimoji="0" lang="en-US" altLang="en-US" b="0" i="0" u="none" strike="noStrike" cap="none" normalizeH="0" baseline="0" dirty="0">
                    <a:ln>
                      <a:noFill/>
                    </a:ln>
                    <a:solidFill>
                      <a:schemeClr val="tx1"/>
                    </a:solidFill>
                    <a:effectLst/>
                    <a:latin typeface="Google Sans Text"/>
                  </a:rPr>
                  <a:t> is connected to unit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𝑖</m:t>
                    </m:r>
                  </m:oMath>
                </a14:m>
                <a:r>
                  <a:rPr kumimoji="0" lang="en-US" altLang="en-US" b="0" i="0" u="none" strike="noStrike" cap="none" normalizeH="0" baseline="0" dirty="0">
                    <a:ln>
                      <a:noFill/>
                    </a:ln>
                    <a:solidFill>
                      <a:schemeClr val="tx1"/>
                    </a:solidFill>
                    <a:effectLst/>
                    <a:latin typeface="Google Sans Text"/>
                  </a:rPr>
                  <a:t> with the same weight </a:t>
                </a:r>
                <a14:m>
                  <m:oMath xmlns:m="http://schemas.openxmlformats.org/officeDocument/2006/math">
                    <m:sSub>
                      <m:sSub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b="0" i="1" u="none" strike="noStrike" cap="none" normalizeH="0" baseline="0" dirty="0" smtClean="0">
                            <a:ln>
                              <a:noFill/>
                            </a:ln>
                            <a:solidFill>
                              <a:schemeClr val="tx1"/>
                            </a:solidFill>
                            <a:effectLst/>
                            <a:latin typeface="Cambria Math" panose="02040503050406030204" pitchFamily="18" charset="0"/>
                          </a:rPr>
                          <m:t>𝑤</m:t>
                        </m:r>
                      </m:e>
                      <m:sub>
                        <m:r>
                          <a:rPr kumimoji="0" lang="en-US" altLang="en-US" b="0" i="1" u="none" strike="noStrike" cap="none" normalizeH="0" baseline="0" dirty="0" err="1" smtClean="0">
                            <a:ln>
                              <a:noFill/>
                            </a:ln>
                            <a:solidFill>
                              <a:schemeClr val="tx1"/>
                            </a:solidFill>
                            <a:effectLst/>
                            <a:latin typeface="Cambria Math" panose="02040503050406030204" pitchFamily="18" charset="0"/>
                          </a:rPr>
                          <m:t>𝑖</m:t>
                        </m:r>
                        <m:r>
                          <a:rPr kumimoji="0" lang="en-US" altLang="en-US" b="0" i="1" u="none" strike="noStrike" cap="none" normalizeH="0" baseline="0" dirty="0" smtClean="0">
                            <a:ln>
                              <a:noFill/>
                            </a:ln>
                            <a:solidFill>
                              <a:schemeClr val="tx1"/>
                            </a:solidFill>
                            <a:effectLst/>
                            <a:latin typeface="Cambria Math" panose="02040503050406030204" pitchFamily="18" charset="0"/>
                          </a:rPr>
                          <m:t>𝑗</m:t>
                        </m:r>
                      </m:sub>
                    </m:sSub>
                    <m:r>
                      <a:rPr kumimoji="0" lang="en-US" altLang="en-US" b="0" i="1" u="none" strike="noStrike" cap="none" normalizeH="0" baseline="0" dirty="0" smtClean="0">
                        <a:ln>
                          <a:noFill/>
                        </a:ln>
                        <a:solidFill>
                          <a:schemeClr val="tx1"/>
                        </a:solidFill>
                        <a:effectLst/>
                        <a:latin typeface="Cambria Math" panose="02040503050406030204" pitchFamily="18" charset="0"/>
                      </a:rPr>
                      <m:t> = </m:t>
                    </m:r>
                    <m:sSub>
                      <m:sSub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b="0" i="1" u="none" strike="noStrike" cap="none" normalizeH="0" baseline="0" dirty="0" smtClean="0">
                            <a:ln>
                              <a:noFill/>
                            </a:ln>
                            <a:solidFill>
                              <a:schemeClr val="tx1"/>
                            </a:solidFill>
                            <a:effectLst/>
                            <a:latin typeface="Cambria Math" panose="02040503050406030204" pitchFamily="18" charset="0"/>
                          </a:rPr>
                          <m:t>𝑤</m:t>
                        </m:r>
                      </m:e>
                      <m:sub>
                        <m:r>
                          <a:rPr kumimoji="0" lang="en-US" altLang="en-US" b="0" i="1" u="none" strike="noStrike" cap="none" normalizeH="0" baseline="0" dirty="0" smtClean="0">
                            <a:ln>
                              <a:noFill/>
                            </a:ln>
                            <a:solidFill>
                              <a:schemeClr val="tx1"/>
                            </a:solidFill>
                            <a:effectLst/>
                            <a:latin typeface="Cambria Math" panose="02040503050406030204" pitchFamily="18" charset="0"/>
                          </a:rPr>
                          <m:t>𝑗𝑖</m:t>
                        </m:r>
                      </m:sub>
                    </m:sSub>
                    <m:r>
                      <a:rPr kumimoji="0" lang="en-US" altLang="en-US" b="0" i="1" u="none" strike="noStrike" cap="none" normalizeH="0" baseline="0" dirty="0" smtClean="0">
                        <a:ln>
                          <a:noFill/>
                        </a:ln>
                        <a:solidFill>
                          <a:schemeClr val="tx1"/>
                        </a:solidFill>
                        <a:effectLst/>
                        <a:latin typeface="Cambria Math" panose="02040503050406030204" pitchFamily="18" charset="0"/>
                      </a:rPr>
                      <m:t>.</m:t>
                    </m:r>
                  </m:oMath>
                </a14:m>
                <a:endParaRPr kumimoji="0" lang="en-US" altLang="en-US" b="0" i="0" u="none" strike="noStrike" cap="none" normalizeH="0" baseline="0" dirty="0">
                  <a:ln>
                    <a:noFill/>
                  </a:ln>
                  <a:solidFill>
                    <a:schemeClr val="tx1"/>
                  </a:solidFill>
                  <a:effectLst/>
                  <a:latin typeface="Google Sans Text"/>
                </a:endParaRPr>
              </a:p>
              <a:p>
                <a:pPr marL="285750" indent="-285750" defTabSz="91440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Google Sans Text"/>
                  </a:rPr>
                  <a:t>No Self-Connections:</a:t>
                </a:r>
                <a:r>
                  <a:rPr kumimoji="0" lang="en-US" altLang="en-US" b="0" i="0" u="none" strike="noStrike" cap="none" normalizeH="0" baseline="0" dirty="0">
                    <a:ln>
                      <a:noFill/>
                    </a:ln>
                    <a:solidFill>
                      <a:schemeClr val="tx1"/>
                    </a:solidFill>
                    <a:effectLst/>
                    <a:latin typeface="Google Sans Text"/>
                  </a:rPr>
                  <a:t> A unit does not connect to itself </a:t>
                </a:r>
                <a14:m>
                  <m:oMath xmlns:m="http://schemas.openxmlformats.org/officeDocument/2006/math">
                    <m:sSub>
                      <m:sSub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b="0" i="1" u="none" strike="noStrike" cap="none" normalizeH="0" baseline="0" dirty="0" smtClean="0">
                            <a:ln>
                              <a:noFill/>
                            </a:ln>
                            <a:solidFill>
                              <a:schemeClr val="tx1"/>
                            </a:solidFill>
                            <a:effectLst/>
                            <a:latin typeface="Cambria Math" panose="02040503050406030204" pitchFamily="18" charset="0"/>
                          </a:rPr>
                          <m:t>𝑤</m:t>
                        </m:r>
                      </m:e>
                      <m:sub>
                        <m:r>
                          <a:rPr kumimoji="0" lang="fr-FR" altLang="en-US" b="0" i="1" u="none" strike="noStrike" cap="none" normalizeH="0" baseline="0" dirty="0" smtClean="0">
                            <a:ln>
                              <a:noFill/>
                            </a:ln>
                            <a:solidFill>
                              <a:schemeClr val="tx1"/>
                            </a:solidFill>
                            <a:effectLst/>
                            <a:latin typeface="Cambria Math" panose="02040503050406030204" pitchFamily="18" charset="0"/>
                          </a:rPr>
                          <m:t>𝑖</m:t>
                        </m:r>
                        <m:r>
                          <a:rPr kumimoji="0" lang="en-US" altLang="en-US" b="0" i="1" u="none" strike="noStrike" cap="none" normalizeH="0" baseline="0" dirty="0" smtClean="0">
                            <a:ln>
                              <a:noFill/>
                            </a:ln>
                            <a:solidFill>
                              <a:schemeClr val="tx1"/>
                            </a:solidFill>
                            <a:effectLst/>
                            <a:latin typeface="Cambria Math" panose="02040503050406030204" pitchFamily="18" charset="0"/>
                          </a:rPr>
                          <m:t>𝑖</m:t>
                        </m:r>
                      </m:sub>
                    </m:sSub>
                    <m:r>
                      <a:rPr kumimoji="0" lang="en-US" altLang="en-US" b="0" i="1" u="none" strike="noStrike" cap="none" normalizeH="0" baseline="0" dirty="0" smtClean="0">
                        <a:ln>
                          <a:noFill/>
                        </a:ln>
                        <a:solidFill>
                          <a:schemeClr val="tx1"/>
                        </a:solidFill>
                        <a:effectLst/>
                        <a:latin typeface="Cambria Math" panose="02040503050406030204" pitchFamily="18" charset="0"/>
                      </a:rPr>
                      <m:t> = </m:t>
                    </m:r>
                    <m:r>
                      <a:rPr kumimoji="0" lang="en-US" altLang="en-US" b="0" i="1" u="none" strike="noStrike" cap="none" normalizeH="0" baseline="0" dirty="0" smtClean="0">
                        <a:ln>
                          <a:noFill/>
                        </a:ln>
                        <a:solidFill>
                          <a:schemeClr val="tx1"/>
                        </a:solidFill>
                        <a:effectLst/>
                        <a:latin typeface="Cambria Math" panose="02040503050406030204" pitchFamily="18" charset="0"/>
                      </a:rPr>
                      <m:t>0</m:t>
                    </m:r>
                  </m:oMath>
                </a14:m>
                <a:r>
                  <a:rPr kumimoji="0" lang="en-US" altLang="en-US" b="0" i="0" u="none" strike="noStrike" cap="none" normalizeH="0" baseline="0" dirty="0">
                    <a:ln>
                      <a:noFill/>
                    </a:ln>
                    <a:solidFill>
                      <a:schemeClr val="tx1"/>
                    </a:solidFill>
                    <a:effectLst/>
                    <a:latin typeface="Google Sans Text"/>
                  </a:rPr>
                  <a:t>.</a:t>
                </a:r>
              </a:p>
              <a:p>
                <a:pPr marL="285750" indent="-285750" defTabSz="91440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Google Sans Text"/>
                  </a:rPr>
                  <a:t>Binary States:</a:t>
                </a:r>
                <a:r>
                  <a:rPr kumimoji="0" lang="en-US" altLang="en-US" b="0" i="0" u="none" strike="noStrike" cap="none" normalizeH="0" baseline="0" dirty="0">
                    <a:ln>
                      <a:noFill/>
                    </a:ln>
                    <a:solidFill>
                      <a:schemeClr val="tx1"/>
                    </a:solidFill>
                    <a:effectLst/>
                    <a:latin typeface="Google Sans Text"/>
                  </a:rPr>
                  <a:t> Each unit </a:t>
                </a:r>
                <a14:m>
                  <m:oMath xmlns:m="http://schemas.openxmlformats.org/officeDocument/2006/math">
                    <m:sSub>
                      <m:sSub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b="0" i="1" u="none" strike="noStrike" cap="none" normalizeH="0" baseline="0" dirty="0" smtClean="0">
                            <a:ln>
                              <a:noFill/>
                            </a:ln>
                            <a:solidFill>
                              <a:schemeClr val="tx1"/>
                            </a:solidFill>
                            <a:effectLst/>
                            <a:latin typeface="Cambria Math" panose="02040503050406030204" pitchFamily="18" charset="0"/>
                          </a:rPr>
                          <m:t>𝑠</m:t>
                        </m:r>
                      </m:e>
                      <m:sub>
                        <m:r>
                          <a:rPr kumimoji="0" lang="en-US" altLang="en-US" b="0" i="1" u="none" strike="noStrike" cap="none" normalizeH="0" baseline="0" dirty="0" smtClean="0">
                            <a:ln>
                              <a:noFill/>
                            </a:ln>
                            <a:solidFill>
                              <a:schemeClr val="tx1"/>
                            </a:solidFill>
                            <a:effectLst/>
                            <a:latin typeface="Cambria Math" panose="02040503050406030204" pitchFamily="18" charset="0"/>
                          </a:rPr>
                          <m:t>𝑖</m:t>
                        </m:r>
                      </m:sub>
                    </m:sSub>
                  </m:oMath>
                </a14:m>
                <a:r>
                  <a:rPr kumimoji="0" lang="en-US" altLang="en-US" b="0" i="0" u="none" strike="noStrike" cap="none" normalizeH="0" baseline="0" dirty="0">
                    <a:ln>
                      <a:noFill/>
                    </a:ln>
                    <a:solidFill>
                      <a:schemeClr val="tx1"/>
                    </a:solidFill>
                    <a:effectLst/>
                    <a:latin typeface="Google Sans Text"/>
                  </a:rPr>
                  <a:t> takes a binary value, typically </a:t>
                </a:r>
                <a14:m>
                  <m:oMath xmlns:m="http://schemas.openxmlformats.org/officeDocument/2006/math">
                    <m:sSub>
                      <m:sSub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b="0" i="1" u="none" strike="noStrike" cap="none" normalizeH="0" baseline="0" dirty="0" smtClean="0">
                            <a:ln>
                              <a:noFill/>
                            </a:ln>
                            <a:solidFill>
                              <a:schemeClr val="tx1"/>
                            </a:solidFill>
                            <a:effectLst/>
                            <a:latin typeface="Cambria Math" panose="02040503050406030204" pitchFamily="18" charset="0"/>
                          </a:rPr>
                          <m:t>𝑠</m:t>
                        </m:r>
                      </m:e>
                      <m:sub>
                        <m:r>
                          <a:rPr kumimoji="0" lang="en-US" altLang="en-US" b="0" i="1" u="none" strike="noStrike" cap="none" normalizeH="0" baseline="0" dirty="0" smtClean="0">
                            <a:ln>
                              <a:noFill/>
                            </a:ln>
                            <a:solidFill>
                              <a:schemeClr val="tx1"/>
                            </a:solidFill>
                            <a:effectLst/>
                            <a:latin typeface="Cambria Math" panose="02040503050406030204" pitchFamily="18" charset="0"/>
                          </a:rPr>
                          <m:t>𝑖</m:t>
                        </m:r>
                      </m:sub>
                    </m:sSub>
                    <m:r>
                      <a:rPr kumimoji="0" lang="en-US" altLang="en-US" b="0" i="1" u="none" strike="noStrike" cap="none" normalizeH="0" baseline="0" dirty="0" smtClean="0">
                        <a:ln>
                          <a:noFill/>
                        </a:ln>
                        <a:solidFill>
                          <a:schemeClr val="tx1"/>
                        </a:solidFill>
                        <a:effectLst/>
                        <a:latin typeface="Cambria Math" panose="02040503050406030204" pitchFamily="18" charset="0"/>
                      </a:rPr>
                      <m:t>∈</m:t>
                    </m:r>
                    <m:r>
                      <m:rPr>
                        <m:lit/>
                      </m:rPr>
                      <a:rPr kumimoji="0" lang="en-US" altLang="en-US" b="0" i="1" u="none" strike="noStrike" cap="none" normalizeH="0" baseline="0" dirty="0" smtClean="0">
                        <a:ln>
                          <a:noFill/>
                        </a:ln>
                        <a:solidFill>
                          <a:schemeClr val="tx1"/>
                        </a:solidFill>
                        <a:effectLst/>
                        <a:latin typeface="Cambria Math" panose="02040503050406030204" pitchFamily="18" charset="0"/>
                      </a:rPr>
                      <m:t>{</m:t>
                    </m:r>
                    <m:r>
                      <a:rPr kumimoji="0" lang="fr-FR" altLang="en-US" b="0" i="1" u="none" strike="noStrike" cap="none" normalizeH="0" baseline="0" dirty="0" smtClean="0">
                        <a:ln>
                          <a:noFill/>
                        </a:ln>
                        <a:solidFill>
                          <a:schemeClr val="tx1"/>
                        </a:solidFill>
                        <a:effectLst/>
                        <a:latin typeface="Cambria Math" panose="02040503050406030204" pitchFamily="18" charset="0"/>
                      </a:rPr>
                      <m:t>−</m:t>
                    </m:r>
                    <m:r>
                      <a:rPr kumimoji="0" lang="fr-FR" altLang="en-US" b="0" i="1" u="none" strike="noStrike" cap="none" normalizeH="0" baseline="0" dirty="0" smtClean="0">
                        <a:ln>
                          <a:noFill/>
                        </a:ln>
                        <a:solidFill>
                          <a:schemeClr val="tx1"/>
                        </a:solidFill>
                        <a:effectLst/>
                        <a:latin typeface="Cambria Math" panose="02040503050406030204" pitchFamily="18" charset="0"/>
                      </a:rPr>
                      <m:t>1</m:t>
                    </m:r>
                    <m:r>
                      <a:rPr kumimoji="0" lang="en-US" altLang="en-US" b="0" i="1" u="none" strike="noStrike" cap="none" normalizeH="0" baseline="0" dirty="0" smtClean="0">
                        <a:ln>
                          <a:noFill/>
                        </a:ln>
                        <a:solidFill>
                          <a:schemeClr val="tx1"/>
                        </a:solidFill>
                        <a:effectLst/>
                        <a:latin typeface="Cambria Math" panose="02040503050406030204" pitchFamily="18" charset="0"/>
                      </a:rPr>
                      <m:t>, </m:t>
                    </m:r>
                    <m:r>
                      <a:rPr kumimoji="0" lang="en-US" altLang="en-US" b="0" i="1" u="none" strike="noStrike" cap="none" normalizeH="0" baseline="0" dirty="0" smtClean="0">
                        <a:ln>
                          <a:noFill/>
                        </a:ln>
                        <a:solidFill>
                          <a:schemeClr val="tx1"/>
                        </a:solidFill>
                        <a:effectLst/>
                        <a:latin typeface="Cambria Math" panose="02040503050406030204" pitchFamily="18" charset="0"/>
                      </a:rPr>
                      <m:t>1</m:t>
                    </m:r>
                    <m:r>
                      <m:rPr>
                        <m:lit/>
                      </m:rPr>
                      <a:rPr kumimoji="0" lang="en-US" altLang="en-US" b="0" i="1" u="none" strike="noStrike" cap="none" normalizeH="0" baseline="0" dirty="0" smtClean="0">
                        <a:ln>
                          <a:noFill/>
                        </a:ln>
                        <a:solidFill>
                          <a:schemeClr val="tx1"/>
                        </a:solidFill>
                        <a:effectLst/>
                        <a:latin typeface="Cambria Math" panose="02040503050406030204" pitchFamily="18" charset="0"/>
                      </a:rPr>
                      <m:t>}</m:t>
                    </m:r>
                    <m:r>
                      <a:rPr kumimoji="0" lang="en-US" altLang="en-US" b="0" i="1" u="none" strike="noStrike" cap="none" normalizeH="0" baseline="0" dirty="0" smtClean="0">
                        <a:ln>
                          <a:noFill/>
                        </a:ln>
                        <a:solidFill>
                          <a:schemeClr val="tx1"/>
                        </a:solidFill>
                        <a:effectLst/>
                        <a:latin typeface="Cambria Math" panose="02040503050406030204" pitchFamily="18" charset="0"/>
                      </a:rPr>
                      <m:t>.</m:t>
                    </m:r>
                  </m:oMath>
                </a14:m>
                <a:endParaRPr kumimoji="0" lang="en-US" altLang="en-US" b="0" i="0" u="none" strike="noStrike" cap="none" normalizeH="0" baseline="0" dirty="0">
                  <a:ln>
                    <a:noFill/>
                  </a:ln>
                  <a:solidFill>
                    <a:schemeClr val="tx1"/>
                  </a:solidFill>
                  <a:effectLst/>
                  <a:latin typeface="Google Sans Text"/>
                </a:endParaRPr>
              </a:p>
              <a:p>
                <a:pPr defTabSz="914400"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Google Sans Text"/>
                </a:endParaRPr>
              </a:p>
              <a:p>
                <a:pPr defTabSz="914400"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Google Sans Text"/>
                  </a:rPr>
                  <a:t>The units are generally divided into two groups (though in the original full BM, they are not necessarily restricted this way):</a:t>
                </a:r>
              </a:p>
              <a:p>
                <a:pPr defTabSz="914400" eaLnBrk="0" fontAlgn="base" hangingPunct="0">
                  <a:spcBef>
                    <a:spcPct val="0"/>
                  </a:spcBef>
                  <a:spcAft>
                    <a:spcPct val="0"/>
                  </a:spcAft>
                </a:pPr>
                <a:endParaRPr kumimoji="0" lang="en-US" altLang="en-US"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AutoNum type="arabicPeriod"/>
                </a:pPr>
                <a:r>
                  <a:rPr kumimoji="0" lang="en-US" altLang="en-US" b="1" i="0" u="none" strike="noStrike" cap="none" normalizeH="0" baseline="0" dirty="0">
                    <a:ln>
                      <a:noFill/>
                    </a:ln>
                    <a:solidFill>
                      <a:schemeClr val="tx1"/>
                    </a:solidFill>
                    <a:effectLst/>
                    <a:latin typeface="Google Sans Text"/>
                  </a:rPr>
                  <a:t>Visible Units (</a:t>
                </a: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𝑽</m:t>
                    </m:r>
                  </m:oMath>
                </a14:m>
                <a:r>
                  <a:rPr kumimoji="0" lang="en-US" altLang="en-US" b="1" i="0" u="none" strike="noStrike" cap="none" normalizeH="0" baseline="0" dirty="0">
                    <a:ln>
                      <a:noFill/>
                    </a:ln>
                    <a:solidFill>
                      <a:schemeClr val="tx1"/>
                    </a:solidFill>
                    <a:effectLst/>
                    <a:latin typeface="Google Sans Text"/>
                  </a:rPr>
                  <a:t>):</a:t>
                </a:r>
                <a:r>
                  <a:rPr kumimoji="0" lang="en-US" altLang="en-US" b="0" i="0" u="none" strike="noStrike" cap="none" normalizeH="0" baseline="0" dirty="0">
                    <a:ln>
                      <a:noFill/>
                    </a:ln>
                    <a:solidFill>
                      <a:schemeClr val="tx1"/>
                    </a:solidFill>
                    <a:effectLst/>
                    <a:latin typeface="Google Sans Text"/>
                  </a:rPr>
                  <a:t> These interact with the outside world (receive data).</a:t>
                </a:r>
              </a:p>
              <a:p>
                <a:pPr lvl="1" defTabSz="914400" eaLnBrk="0" fontAlgn="base" hangingPunct="0">
                  <a:spcBef>
                    <a:spcPct val="0"/>
                  </a:spcBef>
                  <a:spcAft>
                    <a:spcPct val="0"/>
                  </a:spcAft>
                  <a:buFontTx/>
                  <a:buAutoNum type="arabicPeriod" startAt="2"/>
                </a:pPr>
                <a:r>
                  <a:rPr kumimoji="0" lang="en-US" altLang="en-US" b="1" i="0" u="none" strike="noStrike" cap="none" normalizeH="0" baseline="0" dirty="0">
                    <a:ln>
                      <a:noFill/>
                    </a:ln>
                    <a:solidFill>
                      <a:schemeClr val="tx1"/>
                    </a:solidFill>
                    <a:effectLst/>
                    <a:latin typeface="Google Sans Text"/>
                  </a:rPr>
                  <a:t>Hidden Units (</a:t>
                </a: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𝑯</m:t>
                    </m:r>
                  </m:oMath>
                </a14:m>
                <a:r>
                  <a:rPr kumimoji="0" lang="en-US" altLang="en-US" b="1" i="0" u="none" strike="noStrike" cap="none" normalizeH="0" baseline="0" dirty="0">
                    <a:ln>
                      <a:noFill/>
                    </a:ln>
                    <a:solidFill>
                      <a:schemeClr val="tx1"/>
                    </a:solidFill>
                    <a:effectLst/>
                    <a:latin typeface="Google Sans Text"/>
                  </a:rPr>
                  <a:t>):</a:t>
                </a:r>
                <a:r>
                  <a:rPr kumimoji="0" lang="en-US" altLang="en-US" b="0" i="0" u="none" strike="noStrike" cap="none" normalizeH="0" baseline="0" dirty="0">
                    <a:ln>
                      <a:noFill/>
                    </a:ln>
                    <a:solidFill>
                      <a:schemeClr val="tx1"/>
                    </a:solidFill>
                    <a:effectLst/>
                    <a:latin typeface="Google Sans Text"/>
                  </a:rPr>
                  <a:t> These capture underlying dependencies and correlations in the data.</a:t>
                </a:r>
              </a:p>
            </p:txBody>
          </p:sp>
        </mc:Choice>
        <mc:Fallback xmlns="">
          <p:sp>
            <p:nvSpPr>
              <p:cNvPr id="9" name="Rectangle 1">
                <a:extLst>
                  <a:ext uri="{FF2B5EF4-FFF2-40B4-BE49-F238E27FC236}">
                    <a16:creationId xmlns:a16="http://schemas.microsoft.com/office/drawing/2014/main" id="{C0033BFF-044C-EA17-D308-312C9430B3E9}"/>
                  </a:ext>
                </a:extLst>
              </p:cNvPr>
              <p:cNvSpPr>
                <a:spLocks noRot="1" noChangeAspect="1" noMove="1" noResize="1" noEditPoints="1" noAdjustHandles="1" noChangeArrowheads="1" noChangeShapeType="1" noTextEdit="1"/>
              </p:cNvSpPr>
              <p:nvPr/>
            </p:nvSpPr>
            <p:spPr bwMode="auto">
              <a:xfrm>
                <a:off x="444178" y="1814323"/>
                <a:ext cx="7294256" cy="4223464"/>
              </a:xfrm>
              <a:prstGeom prst="rect">
                <a:avLst/>
              </a:prstGeom>
              <a:blipFill>
                <a:blip r:embed="rId3"/>
                <a:stretch>
                  <a:fillRect l="-753" t="-1445" r="-920" b="-187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1" name="Picture 10" descr="A diagram of a network&#10;&#10;AI-generated content may be incorrect.">
            <a:extLst>
              <a:ext uri="{FF2B5EF4-FFF2-40B4-BE49-F238E27FC236}">
                <a16:creationId xmlns:a16="http://schemas.microsoft.com/office/drawing/2014/main" id="{78174635-1DD9-78E7-41F4-59A32AE8EF04}"/>
              </a:ext>
            </a:extLst>
          </p:cNvPr>
          <p:cNvPicPr>
            <a:picLocks noChangeAspect="1"/>
          </p:cNvPicPr>
          <p:nvPr/>
        </p:nvPicPr>
        <p:blipFill>
          <a:blip r:embed="rId4"/>
          <a:stretch>
            <a:fillRect/>
          </a:stretch>
        </p:blipFill>
        <p:spPr>
          <a:xfrm>
            <a:off x="7581967" y="2550696"/>
            <a:ext cx="4333557" cy="2850146"/>
          </a:xfrm>
          <a:prstGeom prst="rect">
            <a:avLst/>
          </a:prstGeom>
        </p:spPr>
      </p:pic>
    </p:spTree>
    <p:extLst>
      <p:ext uri="{BB962C8B-B14F-4D97-AF65-F5344CB8AC3E}">
        <p14:creationId xmlns:p14="http://schemas.microsoft.com/office/powerpoint/2010/main" val="130563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0257-37C7-790F-2708-C6E55A4ADD7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3C5BD01-3903-12C4-4BDE-C37B773A3389}"/>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 Mathematical Foundation</a:t>
            </a:r>
            <a:endParaRPr lang="fr-FR" sz="3200" b="1" u="none" strike="noStrike" baseline="0" dirty="0">
              <a:latin typeface="Palatino Linotype" panose="02040502050505030304" pitchFamily="18" charset="0"/>
            </a:endParaRPr>
          </a:p>
        </p:txBody>
      </p:sp>
      <p:pic>
        <p:nvPicPr>
          <p:cNvPr id="3074" name="Picture 2" descr="Boltzmann machine - Wikipedia">
            <a:extLst>
              <a:ext uri="{FF2B5EF4-FFF2-40B4-BE49-F238E27FC236}">
                <a16:creationId xmlns:a16="http://schemas.microsoft.com/office/drawing/2014/main" id="{78AE3DFB-56F9-C7C9-FAE6-C5A8731A7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199" y="1820528"/>
            <a:ext cx="4124325" cy="3914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4CCC42-0C96-DE27-7B81-B3D409B1887A}"/>
                  </a:ext>
                </a:extLst>
              </p:cNvPr>
              <p:cNvSpPr txBox="1"/>
              <p:nvPr/>
            </p:nvSpPr>
            <p:spPr>
              <a:xfrm>
                <a:off x="786494" y="1820528"/>
                <a:ext cx="7094190" cy="4166012"/>
              </a:xfrm>
              <a:prstGeom prst="rect">
                <a:avLst/>
              </a:prstGeom>
              <a:noFill/>
            </p:spPr>
            <p:txBody>
              <a:bodyPr wrap="square">
                <a:spAutoFit/>
              </a:bodyPr>
              <a:lstStyle/>
              <a:p>
                <a:pPr marL="0" marR="0" rtl="0">
                  <a:buNone/>
                </a:pPr>
                <a:r>
                  <a:rPr lang="en-US" sz="1800" dirty="0">
                    <a:effectLst/>
                    <a:latin typeface="Calibri" panose="020F0502020204030204" pitchFamily="34" charset="0"/>
                  </a:rPr>
                  <a:t>The Boltzmann Machine aims to minimize a global "energy" defined for the network</a:t>
                </a:r>
                <a:r>
                  <a:rPr lang="fr-FR" sz="1800" dirty="0">
                    <a:effectLst/>
                    <a:latin typeface="Calibri" panose="020F0502020204030204" pitchFamily="34" charset="0"/>
                  </a:rPr>
                  <a:t>.</a:t>
                </a:r>
              </a:p>
              <a:p>
                <a:pPr marL="0" marR="0" rtl="0">
                  <a:buNone/>
                </a:pPr>
                <a:endParaRPr lang="en-US" sz="1800" dirty="0">
                  <a:effectLst/>
                  <a:latin typeface="Calibri" panose="020F0502020204030204" pitchFamily="34" charset="0"/>
                </a:endParaRPr>
              </a:p>
              <a:p>
                <a:pPr marL="457200" marR="0" indent="-457200" rtl="0">
                  <a:lnSpc>
                    <a:spcPts val="1500"/>
                  </a:lnSpc>
                  <a:buAutoNum type="arabicPeriod"/>
                </a:pPr>
                <a:r>
                  <a:rPr lang="en-US" sz="2000" b="1" dirty="0">
                    <a:effectLst/>
                    <a:latin typeface="Google Sans Text"/>
                  </a:rPr>
                  <a:t>Global Energy Function (</a:t>
                </a:r>
                <a:r>
                  <a:rPr lang="fr-FR" b="1" i="1" dirty="0">
                    <a:effectLst/>
                    <a:latin typeface="KaTeX_Math"/>
                  </a:rPr>
                  <a:t>E</a:t>
                </a:r>
                <a:r>
                  <a:rPr lang="fr-FR" sz="2000" b="1" dirty="0">
                    <a:effectLst/>
                    <a:latin typeface="Google Sans Text"/>
                  </a:rPr>
                  <a:t>)</a:t>
                </a:r>
              </a:p>
              <a:p>
                <a:pPr marR="0" rtl="0">
                  <a:lnSpc>
                    <a:spcPts val="1500"/>
                  </a:lnSpc>
                </a:pPr>
                <a:endParaRPr lang="en-US" sz="2400" b="1" dirty="0">
                  <a:effectLst/>
                  <a:latin typeface="Calibri" panose="020F0502020204030204" pitchFamily="34" charset="0"/>
                </a:endParaRPr>
              </a:p>
              <a:p>
                <a:pPr marL="0" marR="0" rtl="0">
                  <a:buNone/>
                </a:pPr>
                <a:r>
                  <a:rPr lang="en-US" sz="2000" dirty="0">
                    <a:effectLst/>
                    <a:latin typeface="Calibri" panose="020F0502020204030204" pitchFamily="34" charset="0"/>
                  </a:rPr>
                  <a:t>The global energy function in a Boltzmann machine is identical in form to that of a Hopfield network</a:t>
                </a:r>
                <a:r>
                  <a:rPr lang="fr-FR" sz="2000" dirty="0">
                    <a:effectLst/>
                    <a:latin typeface="Calibri" panose="020F0502020204030204" pitchFamily="34" charset="0"/>
                  </a:rPr>
                  <a:t>:</a:t>
                </a:r>
                <a:endParaRPr lang="en-US" sz="2000" dirty="0">
                  <a:effectLst/>
                  <a:latin typeface="Calibri" panose="020F0502020204030204" pitchFamily="34" charset="0"/>
                </a:endParaRPr>
              </a:p>
              <a:p>
                <a:pPr marL="0" marR="0" rtl="0">
                  <a:buNone/>
                </a:pPr>
                <a14:m>
                  <m:oMathPara xmlns:m="http://schemas.openxmlformats.org/officeDocument/2006/math">
                    <m:oMathParaPr>
                      <m:jc m:val="centerGroup"/>
                    </m:oMathParaPr>
                    <m:oMath xmlns:m="http://schemas.openxmlformats.org/officeDocument/2006/math">
                      <m:r>
                        <a:rPr lang="fr-FR" sz="1800" b="0" i="1" smtClean="0">
                          <a:effectLst/>
                          <a:latin typeface="Cambria Math" panose="02040503050406030204" pitchFamily="18" charset="0"/>
                        </a:rPr>
                        <m:t>𝐸</m:t>
                      </m:r>
                      <m:r>
                        <a:rPr lang="fr-FR" sz="1800" b="0" i="1" smtClean="0">
                          <a:effectLst/>
                          <a:latin typeface="Cambria Math" panose="02040503050406030204" pitchFamily="18" charset="0"/>
                        </a:rPr>
                        <m:t>=−</m:t>
                      </m:r>
                      <m:nary>
                        <m:naryPr>
                          <m:chr m:val="∑"/>
                          <m:supHide m:val="on"/>
                          <m:ctrlPr>
                            <a:rPr lang="fr-FR" sz="1800" b="0" i="1" smtClean="0">
                              <a:effectLst/>
                              <a:latin typeface="Cambria Math" panose="02040503050406030204" pitchFamily="18" charset="0"/>
                            </a:rPr>
                          </m:ctrlPr>
                        </m:naryPr>
                        <m:sub>
                          <m:r>
                            <m:rPr>
                              <m:brk m:alnAt="7"/>
                            </m:rPr>
                            <a:rPr lang="fr-FR" sz="1800" b="0" i="1" smtClean="0">
                              <a:effectLst/>
                              <a:latin typeface="Cambria Math" panose="02040503050406030204" pitchFamily="18" charset="0"/>
                            </a:rPr>
                            <m:t>𝑖</m:t>
                          </m:r>
                          <m:r>
                            <a:rPr lang="fr-FR" sz="1800" b="0" i="1" smtClean="0">
                              <a:effectLst/>
                              <a:latin typeface="Cambria Math" panose="02040503050406030204" pitchFamily="18" charset="0"/>
                            </a:rPr>
                            <m:t>&lt;</m:t>
                          </m:r>
                          <m:r>
                            <a:rPr lang="fr-FR" sz="1800" b="0" i="1" smtClean="0">
                              <a:effectLst/>
                              <a:latin typeface="Cambria Math" panose="02040503050406030204" pitchFamily="18" charset="0"/>
                            </a:rPr>
                            <m:t>𝑗</m:t>
                          </m:r>
                        </m:sub>
                        <m:sup/>
                        <m:e>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𝑊</m:t>
                              </m:r>
                            </m:e>
                            <m:sub>
                              <m:r>
                                <a:rPr lang="fr-FR" sz="1800" b="0" i="1" smtClean="0">
                                  <a:effectLst/>
                                  <a:latin typeface="Cambria Math" panose="02040503050406030204" pitchFamily="18" charset="0"/>
                                </a:rPr>
                                <m:t>𝑖𝑗</m:t>
                              </m:r>
                            </m:sub>
                          </m:sSub>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𝑆</m:t>
                              </m:r>
                            </m:e>
                            <m:sub>
                              <m:r>
                                <a:rPr lang="fr-FR" sz="1800" b="0" i="1" smtClean="0">
                                  <a:effectLst/>
                                  <a:latin typeface="Cambria Math" panose="02040503050406030204" pitchFamily="18" charset="0"/>
                                </a:rPr>
                                <m:t>𝑖</m:t>
                              </m:r>
                            </m:sub>
                          </m:sSub>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𝑆</m:t>
                              </m:r>
                            </m:e>
                            <m:sub>
                              <m:r>
                                <a:rPr lang="fr-FR" sz="1800" b="0" i="1" smtClean="0">
                                  <a:effectLst/>
                                  <a:latin typeface="Cambria Math" panose="02040503050406030204" pitchFamily="18" charset="0"/>
                                </a:rPr>
                                <m:t>𝑗</m:t>
                              </m:r>
                            </m:sub>
                          </m:sSub>
                        </m:e>
                      </m:nary>
                      <m:r>
                        <a:rPr lang="fr-FR" sz="1800" b="0" i="1" smtClean="0">
                          <a:effectLst/>
                          <a:latin typeface="Cambria Math" panose="02040503050406030204" pitchFamily="18" charset="0"/>
                        </a:rPr>
                        <m:t>−</m:t>
                      </m:r>
                      <m:nary>
                        <m:naryPr>
                          <m:chr m:val="∑"/>
                          <m:supHide m:val="on"/>
                          <m:ctrlPr>
                            <a:rPr lang="fr-FR" sz="1800" b="0" i="1" smtClean="0">
                              <a:effectLst/>
                              <a:latin typeface="Cambria Math" panose="02040503050406030204" pitchFamily="18" charset="0"/>
                            </a:rPr>
                          </m:ctrlPr>
                        </m:naryPr>
                        <m:sub>
                          <m:r>
                            <m:rPr>
                              <m:brk m:alnAt="7"/>
                            </m:rPr>
                            <a:rPr lang="fr-FR" sz="1800" b="0" i="1" smtClean="0">
                              <a:effectLst/>
                              <a:latin typeface="Cambria Math" panose="02040503050406030204" pitchFamily="18" charset="0"/>
                            </a:rPr>
                            <m:t>𝑖</m:t>
                          </m:r>
                        </m:sub>
                        <m:sup/>
                        <m:e>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𝜃</m:t>
                              </m:r>
                            </m:e>
                            <m:sub>
                              <m:r>
                                <a:rPr lang="fr-FR" sz="1800" b="0" i="1" smtClean="0">
                                  <a:effectLst/>
                                  <a:latin typeface="Cambria Math" panose="02040503050406030204" pitchFamily="18" charset="0"/>
                                </a:rPr>
                                <m:t>𝑖</m:t>
                              </m:r>
                            </m:sub>
                          </m:sSub>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𝑆</m:t>
                              </m:r>
                            </m:e>
                            <m:sub>
                              <m:r>
                                <a:rPr lang="fr-FR" sz="1800" b="0" i="1" smtClean="0">
                                  <a:effectLst/>
                                  <a:latin typeface="Cambria Math" panose="02040503050406030204" pitchFamily="18" charset="0"/>
                                </a:rPr>
                                <m:t>𝑖</m:t>
                              </m:r>
                            </m:sub>
                          </m:sSub>
                        </m:e>
                      </m:nary>
                    </m:oMath>
                  </m:oMathPara>
                </a14:m>
                <a:endParaRPr lang="en-US" sz="1800" dirty="0">
                  <a:effectLst/>
                  <a:latin typeface="Calibri" panose="020F0502020204030204" pitchFamily="34" charset="0"/>
                </a:endParaRPr>
              </a:p>
              <a:p>
                <a:pPr marL="0" marR="0" rtl="0">
                  <a:buNone/>
                </a:pPr>
                <a:r>
                  <a:rPr lang="en-US" sz="2000" dirty="0">
                    <a:effectLst/>
                    <a:latin typeface="Calibri" panose="020F0502020204030204" pitchFamily="34" charset="0"/>
                  </a:rPr>
                  <a:t>Where:</a:t>
                </a:r>
              </a:p>
              <a:p>
                <a:pPr marL="285750" indent="-285750">
                  <a:buFont typeface="Arial" panose="020B0604020202020204" pitchFamily="34" charset="0"/>
                  <a:buChar char="•"/>
                </a:pPr>
                <a14:m>
                  <m:oMath xmlns:m="http://schemas.openxmlformats.org/officeDocument/2006/math">
                    <m:sSub>
                      <m:sSubPr>
                        <m:ctrlPr>
                          <a:rPr lang="fr-FR" sz="1600" b="0" i="1" dirty="0" smtClean="0">
                            <a:effectLst/>
                            <a:latin typeface="Cambria Math" panose="02040503050406030204" pitchFamily="18" charset="0"/>
                          </a:rPr>
                        </m:ctrlPr>
                      </m:sSubPr>
                      <m:e>
                        <m:r>
                          <a:rPr lang="fr-FR" sz="1600" i="1" dirty="0" smtClean="0">
                            <a:effectLst/>
                            <a:latin typeface="Cambria Math" panose="02040503050406030204" pitchFamily="18" charset="0"/>
                          </a:rPr>
                          <m:t>𝑊</m:t>
                        </m:r>
                      </m:e>
                      <m:sub>
                        <m:r>
                          <a:rPr lang="fr-FR" sz="1600" i="1" dirty="0" smtClean="0">
                            <a:effectLst/>
                            <a:latin typeface="Cambria Math" panose="02040503050406030204" pitchFamily="18" charset="0"/>
                          </a:rPr>
                          <m:t>𝑖𝑗</m:t>
                        </m:r>
                      </m:sub>
                    </m:sSub>
                  </m:oMath>
                </a14:m>
                <a:r>
                  <a:rPr lang="fr-FR" sz="2000" dirty="0">
                    <a:effectLst/>
                    <a:latin typeface="KaTeX_Main"/>
                  </a:rPr>
                  <a:t>​</a:t>
                </a:r>
                <a:r>
                  <a:rPr lang="fr-FR" sz="2000" dirty="0">
                    <a:effectLst/>
                    <a:latin typeface="Calibri" panose="020F0502020204030204" pitchFamily="34" charset="0"/>
                  </a:rPr>
                  <a:t> </a:t>
                </a:r>
                <a:r>
                  <a:rPr lang="fr-FR" sz="2000" dirty="0" err="1">
                    <a:effectLst/>
                    <a:latin typeface="Calibri" panose="020F0502020204030204" pitchFamily="34" charset="0"/>
                  </a:rPr>
                  <a:t>is</a:t>
                </a:r>
                <a:r>
                  <a:rPr lang="fr-FR" sz="2000" dirty="0">
                    <a:effectLst/>
                    <a:latin typeface="Calibri" panose="020F0502020204030204" pitchFamily="34" charset="0"/>
                  </a:rPr>
                  <a:t> the </a:t>
                </a:r>
                <a:r>
                  <a:rPr lang="fr-FR" sz="2000" dirty="0" err="1">
                    <a:effectLst/>
                    <a:latin typeface="Calibri" panose="020F0502020204030204" pitchFamily="34" charset="0"/>
                  </a:rPr>
                  <a:t>connection</a:t>
                </a:r>
                <a:r>
                  <a:rPr lang="fr-FR" sz="2000" dirty="0">
                    <a:effectLst/>
                    <a:latin typeface="Calibri" panose="020F0502020204030204" pitchFamily="34" charset="0"/>
                  </a:rPr>
                  <a:t> </a:t>
                </a:r>
                <a:r>
                  <a:rPr lang="fr-FR" sz="2000" dirty="0" err="1">
                    <a:effectLst/>
                    <a:latin typeface="Calibri" panose="020F0502020204030204" pitchFamily="34" charset="0"/>
                  </a:rPr>
                  <a:t>strength</a:t>
                </a:r>
                <a:r>
                  <a:rPr lang="fr-FR" sz="2000" dirty="0">
                    <a:effectLst/>
                    <a:latin typeface="Calibri" panose="020F0502020204030204" pitchFamily="34" charset="0"/>
                  </a:rPr>
                  <a:t> </a:t>
                </a:r>
                <a:r>
                  <a:rPr lang="fr-FR" sz="2000" dirty="0" err="1">
                    <a:effectLst/>
                    <a:latin typeface="Calibri" panose="020F0502020204030204" pitchFamily="34" charset="0"/>
                  </a:rPr>
                  <a:t>between</a:t>
                </a:r>
                <a:r>
                  <a:rPr lang="fr-FR" sz="2000" dirty="0">
                    <a:effectLst/>
                    <a:latin typeface="Calibri" panose="020F0502020204030204" pitchFamily="34" charset="0"/>
                  </a:rPr>
                  <a:t> unit </a:t>
                </a:r>
                <a:r>
                  <a:rPr lang="fr-FR" sz="1600" i="1" dirty="0">
                    <a:effectLst/>
                    <a:latin typeface="KaTeX_Math"/>
                  </a:rPr>
                  <a:t>j</a:t>
                </a:r>
                <a:r>
                  <a:rPr lang="fr-FR" sz="2000" dirty="0">
                    <a:effectLst/>
                    <a:latin typeface="Calibri" panose="020F0502020204030204" pitchFamily="34" charset="0"/>
                  </a:rPr>
                  <a:t> and unit </a:t>
                </a:r>
                <a:r>
                  <a:rPr lang="fr-FR" sz="1600" i="1" dirty="0">
                    <a:effectLst/>
                    <a:latin typeface="KaTeX_Math"/>
                  </a:rPr>
                  <a:t>i</a:t>
                </a:r>
                <a:r>
                  <a:rPr lang="fr-FR" sz="2000" dirty="0">
                    <a:effectLst/>
                    <a:latin typeface="Calibri" panose="020F0502020204030204" pitchFamily="34" charset="0"/>
                  </a:rPr>
                  <a:t>.</a:t>
                </a:r>
                <a:endParaRPr lang="en-US" sz="2000" dirty="0">
                  <a:effectLst/>
                  <a:latin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fr-FR" sz="1600" b="0" i="1" dirty="0" smtClean="0">
                            <a:effectLst/>
                            <a:latin typeface="Cambria Math" panose="02040503050406030204" pitchFamily="18" charset="0"/>
                          </a:rPr>
                        </m:ctrlPr>
                      </m:sSubPr>
                      <m:e>
                        <m:r>
                          <a:rPr lang="fr-FR" sz="1600" i="1" dirty="0" smtClean="0">
                            <a:effectLst/>
                            <a:latin typeface="Cambria Math" panose="02040503050406030204" pitchFamily="18" charset="0"/>
                          </a:rPr>
                          <m:t>𝑆</m:t>
                        </m:r>
                      </m:e>
                      <m:sub>
                        <m:r>
                          <a:rPr lang="fr-FR" sz="1600" i="1" dirty="0" smtClean="0">
                            <a:effectLst/>
                            <a:latin typeface="Cambria Math" panose="02040503050406030204" pitchFamily="18" charset="0"/>
                          </a:rPr>
                          <m:t>𝑖</m:t>
                        </m:r>
                      </m:sub>
                    </m:sSub>
                  </m:oMath>
                </a14:m>
                <a:r>
                  <a:rPr lang="fr-FR" sz="2000" dirty="0">
                    <a:effectLst/>
                    <a:latin typeface="KaTeX_Main"/>
                  </a:rPr>
                  <a:t>​</a:t>
                </a:r>
                <a:r>
                  <a:rPr lang="fr-FR" sz="2000" dirty="0">
                    <a:effectLst/>
                    <a:latin typeface="Calibri" panose="020F0502020204030204" pitchFamily="34" charset="0"/>
                  </a:rPr>
                  <a:t> </a:t>
                </a:r>
                <a:r>
                  <a:rPr lang="fr-FR" sz="2000" dirty="0" err="1">
                    <a:effectLst/>
                    <a:latin typeface="Calibri" panose="020F0502020204030204" pitchFamily="34" charset="0"/>
                  </a:rPr>
                  <a:t>is</a:t>
                </a:r>
                <a:r>
                  <a:rPr lang="fr-FR" sz="2000" dirty="0">
                    <a:effectLst/>
                    <a:latin typeface="Calibri" panose="020F0502020204030204" pitchFamily="34" charset="0"/>
                  </a:rPr>
                  <a:t> the state of unit </a:t>
                </a:r>
                <a14:m>
                  <m:oMath xmlns:m="http://schemas.openxmlformats.org/officeDocument/2006/math">
                    <m:r>
                      <a:rPr lang="fr-FR" sz="1600" i="1" dirty="0" smtClean="0">
                        <a:effectLst/>
                        <a:latin typeface="Cambria Math" panose="02040503050406030204" pitchFamily="18" charset="0"/>
                      </a:rPr>
                      <m:t>𝑖</m:t>
                    </m:r>
                  </m:oMath>
                </a14:m>
                <a:r>
                  <a:rPr lang="fr-FR" sz="2000" dirty="0">
                    <a:effectLst/>
                    <a:latin typeface="Calibri" panose="020F0502020204030204" pitchFamily="34" charset="0"/>
                  </a:rPr>
                  <a:t>, </a:t>
                </a:r>
                <a:r>
                  <a:rPr lang="fr-FR" sz="2000" dirty="0" err="1">
                    <a:effectLst/>
                    <a:latin typeface="Calibri" panose="020F0502020204030204" pitchFamily="34" charset="0"/>
                  </a:rPr>
                  <a:t>where</a:t>
                </a:r>
                <a:r>
                  <a:rPr lang="fr-FR" sz="2000" dirty="0">
                    <a:effectLst/>
                    <a:latin typeface="Calibri" panose="020F0502020204030204" pitchFamily="34" charset="0"/>
                  </a:rPr>
                  <a:t> </a:t>
                </a:r>
                <a14:m>
                  <m:oMath xmlns:m="http://schemas.openxmlformats.org/officeDocument/2006/math">
                    <m:sSub>
                      <m:sSubPr>
                        <m:ctrlPr>
                          <a:rPr lang="fr-FR" sz="1600" b="0" i="1" dirty="0" smtClean="0">
                            <a:effectLst/>
                            <a:latin typeface="Cambria Math" panose="02040503050406030204" pitchFamily="18" charset="0"/>
                          </a:rPr>
                        </m:ctrlPr>
                      </m:sSubPr>
                      <m:e>
                        <m:r>
                          <a:rPr lang="fr-FR" sz="1600" i="1" dirty="0" smtClean="0">
                            <a:effectLst/>
                            <a:latin typeface="Cambria Math" panose="02040503050406030204" pitchFamily="18" charset="0"/>
                          </a:rPr>
                          <m:t>𝑆</m:t>
                        </m:r>
                      </m:e>
                      <m:sub>
                        <m:r>
                          <a:rPr lang="fr-FR" sz="1600" i="1" dirty="0" smtClean="0">
                            <a:effectLst/>
                            <a:latin typeface="Cambria Math" panose="02040503050406030204" pitchFamily="18" charset="0"/>
                          </a:rPr>
                          <m:t>𝑖</m:t>
                        </m:r>
                      </m:sub>
                    </m:sSub>
                    <m:r>
                      <a:rPr lang="fr-FR" sz="2000" i="1" dirty="0">
                        <a:effectLst/>
                        <a:latin typeface="Cambria Math" panose="02040503050406030204" pitchFamily="18" charset="0"/>
                      </a:rPr>
                      <m:t>​</m:t>
                    </m:r>
                    <m:r>
                      <a:rPr lang="fr-FR" sz="1600" i="1" dirty="0">
                        <a:effectLst/>
                        <a:latin typeface="Cambria Math" panose="02040503050406030204" pitchFamily="18" charset="0"/>
                      </a:rPr>
                      <m:t>∈{</m:t>
                    </m:r>
                    <m:r>
                      <a:rPr lang="fr-FR" sz="1600" b="0" i="1" dirty="0" smtClean="0">
                        <a:effectLst/>
                        <a:latin typeface="Cambria Math" panose="02040503050406030204" pitchFamily="18" charset="0"/>
                      </a:rPr>
                      <m:t>−</m:t>
                    </m:r>
                    <m:r>
                      <a:rPr lang="fr-FR" sz="1600" b="0" i="1" dirty="0" smtClean="0">
                        <a:effectLst/>
                        <a:latin typeface="Cambria Math" panose="02040503050406030204" pitchFamily="18" charset="0"/>
                      </a:rPr>
                      <m:t>1</m:t>
                    </m:r>
                    <m:r>
                      <a:rPr lang="fr-FR" sz="1600" i="1" dirty="0">
                        <a:effectLst/>
                        <a:latin typeface="Cambria Math" panose="02040503050406030204" pitchFamily="18" charset="0"/>
                      </a:rPr>
                      <m:t>,</m:t>
                    </m:r>
                    <m:r>
                      <a:rPr lang="fr-FR" sz="1600" i="1" dirty="0">
                        <a:effectLst/>
                        <a:latin typeface="Cambria Math" panose="02040503050406030204" pitchFamily="18" charset="0"/>
                      </a:rPr>
                      <m:t>1</m:t>
                    </m:r>
                    <m:r>
                      <a:rPr lang="fr-FR" sz="1600" i="1" dirty="0">
                        <a:effectLst/>
                        <a:latin typeface="Cambria Math" panose="02040503050406030204" pitchFamily="18" charset="0"/>
                      </a:rPr>
                      <m:t>}</m:t>
                    </m:r>
                  </m:oMath>
                </a14:m>
                <a:r>
                  <a:rPr lang="fr-FR" sz="2000" dirty="0">
                    <a:effectLst/>
                    <a:latin typeface="Calibri" panose="020F0502020204030204" pitchFamily="34" charset="0"/>
                  </a:rPr>
                  <a:t>.</a:t>
                </a:r>
                <a:endParaRPr lang="en-US" sz="2000" dirty="0">
                  <a:effectLst/>
                  <a:latin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fr-FR" sz="1600" b="0" i="1" dirty="0" smtClean="0">
                            <a:effectLst/>
                            <a:latin typeface="Cambria Math" panose="02040503050406030204" pitchFamily="18" charset="0"/>
                          </a:rPr>
                        </m:ctrlPr>
                      </m:sSubPr>
                      <m:e>
                        <m:r>
                          <a:rPr lang="fr-FR" sz="1600" i="1" dirty="0" smtClean="0">
                            <a:effectLst/>
                            <a:latin typeface="Cambria Math" panose="02040503050406030204" pitchFamily="18" charset="0"/>
                          </a:rPr>
                          <m:t>𝜃</m:t>
                        </m:r>
                      </m:e>
                      <m:sub>
                        <m:r>
                          <a:rPr lang="fr-FR" sz="1600" i="1" dirty="0" smtClean="0">
                            <a:effectLst/>
                            <a:latin typeface="Cambria Math" panose="02040503050406030204" pitchFamily="18" charset="0"/>
                          </a:rPr>
                          <m:t>𝑖</m:t>
                        </m:r>
                      </m:sub>
                    </m:sSub>
                    <m:r>
                      <a:rPr lang="fr-FR" sz="2000" i="1" dirty="0">
                        <a:effectLst/>
                        <a:latin typeface="Cambria Math" panose="02040503050406030204" pitchFamily="18" charset="0"/>
                      </a:rPr>
                      <m:t>​</m:t>
                    </m:r>
                  </m:oMath>
                </a14:m>
                <a:r>
                  <a:rPr lang="fr-FR" sz="2000" dirty="0">
                    <a:effectLst/>
                    <a:latin typeface="Calibri" panose="020F0502020204030204" pitchFamily="34" charset="0"/>
                  </a:rPr>
                  <a:t> </a:t>
                </a:r>
                <a:r>
                  <a:rPr lang="fr-FR" sz="2000" dirty="0" err="1">
                    <a:effectLst/>
                    <a:latin typeface="Calibri" panose="020F0502020204030204" pitchFamily="34" charset="0"/>
                  </a:rPr>
                  <a:t>is</a:t>
                </a:r>
                <a:r>
                  <a:rPr lang="fr-FR" sz="2000" dirty="0">
                    <a:effectLst/>
                    <a:latin typeface="Calibri" panose="020F0502020204030204" pitchFamily="34" charset="0"/>
                  </a:rPr>
                  <a:t> the </a:t>
                </a:r>
                <a:r>
                  <a:rPr lang="fr-FR" sz="2000" dirty="0" err="1">
                    <a:effectLst/>
                    <a:latin typeface="Calibri" panose="020F0502020204030204" pitchFamily="34" charset="0"/>
                  </a:rPr>
                  <a:t>bias</a:t>
                </a:r>
                <a:r>
                  <a:rPr lang="fr-FR" sz="2000" dirty="0">
                    <a:effectLst/>
                    <a:latin typeface="Calibri" panose="020F0502020204030204" pitchFamily="34" charset="0"/>
                  </a:rPr>
                  <a:t> of unit </a:t>
                </a:r>
                <a14:m>
                  <m:oMath xmlns:m="http://schemas.openxmlformats.org/officeDocument/2006/math">
                    <m:r>
                      <a:rPr lang="fr-FR" sz="1600" i="1" dirty="0" smtClean="0">
                        <a:effectLst/>
                        <a:latin typeface="Cambria Math" panose="02040503050406030204" pitchFamily="18" charset="0"/>
                      </a:rPr>
                      <m:t>𝑖</m:t>
                    </m:r>
                  </m:oMath>
                </a14:m>
                <a:r>
                  <a:rPr lang="fr-FR" sz="2000" dirty="0">
                    <a:effectLst/>
                    <a:latin typeface="Calibri" panose="020F0502020204030204" pitchFamily="34" charset="0"/>
                  </a:rPr>
                  <a:t> in the global </a:t>
                </a:r>
                <a:r>
                  <a:rPr lang="fr-FR" sz="2000" dirty="0" err="1">
                    <a:effectLst/>
                    <a:latin typeface="Calibri" panose="020F0502020204030204" pitchFamily="34" charset="0"/>
                  </a:rPr>
                  <a:t>energy</a:t>
                </a:r>
                <a:r>
                  <a:rPr lang="fr-FR" sz="2000" dirty="0">
                    <a:effectLst/>
                    <a:latin typeface="Calibri" panose="020F0502020204030204" pitchFamily="34" charset="0"/>
                  </a:rPr>
                  <a:t> </a:t>
                </a:r>
                <a:r>
                  <a:rPr lang="fr-FR" sz="2000" dirty="0" err="1">
                    <a:effectLst/>
                    <a:latin typeface="Calibri" panose="020F0502020204030204" pitchFamily="34" charset="0"/>
                  </a:rPr>
                  <a:t>function</a:t>
                </a:r>
                <a:r>
                  <a:rPr lang="fr-FR" sz="2000" dirty="0">
                    <a:effectLst/>
                    <a:latin typeface="Calibri" panose="020F0502020204030204" pitchFamily="34" charset="0"/>
                  </a:rPr>
                  <a:t> (</a:t>
                </a:r>
                <a:r>
                  <a:rPr lang="fr-FR" sz="2000" dirty="0" err="1">
                    <a:effectLst/>
                    <a:latin typeface="Calibri" panose="020F0502020204030204" pitchFamily="34" charset="0"/>
                  </a:rPr>
                  <a:t>where</a:t>
                </a:r>
                <a:r>
                  <a:rPr lang="fr-FR" sz="2000" dirty="0">
                    <a:effectLst/>
                    <a:latin typeface="Calibri" panose="020F0502020204030204" pitchFamily="34" charset="0"/>
                  </a:rPr>
                  <a:t> </a:t>
                </a:r>
                <a:r>
                  <a:rPr lang="fr-FR" sz="1600" dirty="0">
                    <a:effectLst/>
                    <a:latin typeface="KaTeX_Main"/>
                  </a:rPr>
                  <a:t>−</a:t>
                </a:r>
                <a14:m>
                  <m:oMath xmlns:m="http://schemas.openxmlformats.org/officeDocument/2006/math">
                    <m:sSub>
                      <m:sSubPr>
                        <m:ctrlPr>
                          <a:rPr lang="fr-FR" sz="1600" b="0" i="1" dirty="0" smtClean="0">
                            <a:effectLst/>
                            <a:latin typeface="Cambria Math" panose="02040503050406030204" pitchFamily="18" charset="0"/>
                          </a:rPr>
                        </m:ctrlPr>
                      </m:sSubPr>
                      <m:e>
                        <m:r>
                          <a:rPr lang="fr-FR" sz="1600" i="1" dirty="0" smtClean="0">
                            <a:effectLst/>
                            <a:latin typeface="Cambria Math" panose="02040503050406030204" pitchFamily="18" charset="0"/>
                          </a:rPr>
                          <m:t>𝜃</m:t>
                        </m:r>
                      </m:e>
                      <m:sub>
                        <m:r>
                          <a:rPr lang="fr-FR" sz="1600" i="1" dirty="0" smtClean="0">
                            <a:effectLst/>
                            <a:latin typeface="Cambria Math" panose="02040503050406030204" pitchFamily="18" charset="0"/>
                          </a:rPr>
                          <m:t>𝑖</m:t>
                        </m:r>
                      </m:sub>
                    </m:sSub>
                    <m:r>
                      <a:rPr lang="fr-FR" sz="2000" i="1" dirty="0">
                        <a:effectLst/>
                        <a:latin typeface="Cambria Math" panose="02040503050406030204" pitchFamily="18" charset="0"/>
                      </a:rPr>
                      <m:t>​ </m:t>
                    </m:r>
                  </m:oMath>
                </a14:m>
                <a:r>
                  <a:rPr lang="fr-FR" sz="2000" dirty="0" err="1">
                    <a:effectLst/>
                    <a:latin typeface="Calibri" panose="020F0502020204030204" pitchFamily="34" charset="0"/>
                  </a:rPr>
                  <a:t>is</a:t>
                </a:r>
                <a:r>
                  <a:rPr lang="fr-FR" sz="2000" dirty="0">
                    <a:effectLst/>
                    <a:latin typeface="Calibri" panose="020F0502020204030204" pitchFamily="34" charset="0"/>
                  </a:rPr>
                  <a:t> the activation </a:t>
                </a:r>
                <a:r>
                  <a:rPr lang="fr-FR" sz="2000" dirty="0" err="1">
                    <a:effectLst/>
                    <a:latin typeface="Calibri" panose="020F0502020204030204" pitchFamily="34" charset="0"/>
                  </a:rPr>
                  <a:t>threshold</a:t>
                </a:r>
                <a:r>
                  <a:rPr lang="fr-FR" sz="2000" dirty="0">
                    <a:effectLst/>
                    <a:latin typeface="Calibri" panose="020F0502020204030204" pitchFamily="34" charset="0"/>
                  </a:rPr>
                  <a:t>).</a:t>
                </a:r>
                <a:endParaRPr lang="en-US" sz="2000" dirty="0">
                  <a:effectLst/>
                  <a:latin typeface="Calibri" panose="020F0502020204030204" pitchFamily="34" charset="0"/>
                </a:endParaRPr>
              </a:p>
            </p:txBody>
          </p:sp>
        </mc:Choice>
        <mc:Fallback xmlns="">
          <p:sp>
            <p:nvSpPr>
              <p:cNvPr id="5" name="TextBox 4">
                <a:extLst>
                  <a:ext uri="{FF2B5EF4-FFF2-40B4-BE49-F238E27FC236}">
                    <a16:creationId xmlns:a16="http://schemas.microsoft.com/office/drawing/2014/main" id="{C74CCC42-0C96-DE27-7B81-B3D409B1887A}"/>
                  </a:ext>
                </a:extLst>
              </p:cNvPr>
              <p:cNvSpPr txBox="1">
                <a:spLocks noRot="1" noChangeAspect="1" noMove="1" noResize="1" noEditPoints="1" noAdjustHandles="1" noChangeArrowheads="1" noChangeShapeType="1" noTextEdit="1"/>
              </p:cNvSpPr>
              <p:nvPr/>
            </p:nvSpPr>
            <p:spPr>
              <a:xfrm>
                <a:off x="786494" y="1820528"/>
                <a:ext cx="7094190" cy="4166012"/>
              </a:xfrm>
              <a:prstGeom prst="rect">
                <a:avLst/>
              </a:prstGeom>
              <a:blipFill>
                <a:blip r:embed="rId4"/>
                <a:stretch>
                  <a:fillRect l="-945" t="-878" b="-1757"/>
                </a:stretch>
              </a:blipFill>
            </p:spPr>
            <p:txBody>
              <a:bodyPr/>
              <a:lstStyle/>
              <a:p>
                <a:r>
                  <a:rPr lang="en-US">
                    <a:noFill/>
                  </a:rPr>
                  <a:t> </a:t>
                </a:r>
              </a:p>
            </p:txBody>
          </p:sp>
        </mc:Fallback>
      </mc:AlternateContent>
    </p:spTree>
    <p:extLst>
      <p:ext uri="{BB962C8B-B14F-4D97-AF65-F5344CB8AC3E}">
        <p14:creationId xmlns:p14="http://schemas.microsoft.com/office/powerpoint/2010/main" val="102364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2B7CA-5773-ACE7-AF64-0CF2BB3E4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80684E3-CEAE-03F3-9A38-786F78E3DB91}"/>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 Mathematical Foundation</a:t>
            </a:r>
            <a:endParaRPr lang="fr-FR" sz="3200" b="1" u="none" strike="noStrike" baseline="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6C528F-12A8-C6DA-B432-753F0E51E4AE}"/>
                  </a:ext>
                </a:extLst>
              </p:cNvPr>
              <p:cNvSpPr txBox="1"/>
              <p:nvPr/>
            </p:nvSpPr>
            <p:spPr>
              <a:xfrm>
                <a:off x="786494" y="1603959"/>
                <a:ext cx="10606839" cy="4495526"/>
              </a:xfrm>
              <a:prstGeom prst="rect">
                <a:avLst/>
              </a:prstGeom>
              <a:noFill/>
            </p:spPr>
            <p:txBody>
              <a:bodyPr wrap="square">
                <a:spAutoFit/>
              </a:bodyPr>
              <a:lstStyle/>
              <a:p>
                <a:pPr marL="0" marR="0" rtl="0">
                  <a:buNone/>
                </a:pPr>
                <a:r>
                  <a:rPr lang="en-US" sz="2400" b="1" dirty="0">
                    <a:effectLst/>
                    <a:latin typeface="Calibri" panose="020F0502020204030204" pitchFamily="34" charset="0"/>
                  </a:rPr>
                  <a:t>2. Probability of State Flip</a:t>
                </a:r>
              </a:p>
              <a:p>
                <a:pPr marL="0" marR="0" rtl="0">
                  <a:buNone/>
                </a:pPr>
                <a:r>
                  <a:rPr lang="en-US" sz="1800" dirty="0">
                    <a:effectLst/>
                    <a:latin typeface="Calibri" panose="020F0502020204030204" pitchFamily="34" charset="0"/>
                  </a:rPr>
                  <a:t>The network achieves stochastic behavior by picking a hidden unit </a:t>
                </a:r>
                <a14:m>
                  <m:oMath xmlns:m="http://schemas.openxmlformats.org/officeDocument/2006/math">
                    <m:r>
                      <a:rPr lang="fr-FR" sz="1400" i="1" dirty="0" smtClean="0">
                        <a:effectLst/>
                        <a:latin typeface="Cambria Math" panose="02040503050406030204" pitchFamily="18" charset="0"/>
                      </a:rPr>
                      <m:t>𝑗</m:t>
                    </m:r>
                    <m:r>
                      <a:rPr lang="fr-FR" sz="1800" i="1" dirty="0">
                        <a:effectLst/>
                        <a:latin typeface="Cambria Math" panose="02040503050406030204" pitchFamily="18" charset="0"/>
                      </a:rPr>
                      <m:t> </m:t>
                    </m:r>
                  </m:oMath>
                </a14:m>
                <a:r>
                  <a:rPr lang="fr-FR" sz="1800" dirty="0" err="1">
                    <a:effectLst/>
                    <a:latin typeface="Calibri" panose="020F0502020204030204" pitchFamily="34" charset="0"/>
                  </a:rPr>
                  <a:t>randomly</a:t>
                </a:r>
                <a:r>
                  <a:rPr lang="fr-FR" sz="1800" dirty="0">
                    <a:effectLst/>
                    <a:latin typeface="Calibri" panose="020F0502020204030204" pitchFamily="34" charset="0"/>
                  </a:rPr>
                  <a:t> and </a:t>
                </a:r>
                <a:r>
                  <a:rPr lang="fr-FR" sz="1800" dirty="0" err="1">
                    <a:effectLst/>
                    <a:latin typeface="Calibri" panose="020F0502020204030204" pitchFamily="34" charset="0"/>
                  </a:rPr>
                  <a:t>flipping</a:t>
                </a:r>
                <a:r>
                  <a:rPr lang="fr-FR" sz="1800" dirty="0">
                    <a:effectLst/>
                    <a:latin typeface="Calibri" panose="020F0502020204030204" pitchFamily="34" charset="0"/>
                  </a:rPr>
                  <a:t> </a:t>
                </a:r>
                <a:r>
                  <a:rPr lang="fr-FR" sz="1800" dirty="0" err="1">
                    <a:effectLst/>
                    <a:latin typeface="Calibri" panose="020F0502020204030204" pitchFamily="34" charset="0"/>
                  </a:rPr>
                  <a:t>its</a:t>
                </a:r>
                <a:r>
                  <a:rPr lang="fr-FR" sz="1800" dirty="0">
                    <a:effectLst/>
                    <a:latin typeface="Calibri" panose="020F0502020204030204" pitchFamily="34" charset="0"/>
                  </a:rPr>
                  <a:t> state </a:t>
                </a:r>
                <a14:m>
                  <m:oMath xmlns:m="http://schemas.openxmlformats.org/officeDocument/2006/math">
                    <m:r>
                      <a:rPr lang="fr-FR" i="1" dirty="0" smtClean="0">
                        <a:effectLst/>
                        <a:latin typeface="Cambria Math" panose="02040503050406030204" pitchFamily="18" charset="0"/>
                      </a:rPr>
                      <m:t>(</m:t>
                    </m:r>
                    <m:r>
                      <a:rPr lang="fr-FR" b="0" i="1" dirty="0" smtClean="0">
                        <a:effectLst/>
                        <a:latin typeface="Cambria Math" panose="02040503050406030204" pitchFamily="18" charset="0"/>
                      </a:rPr>
                      <m:t>𝑆</m:t>
                    </m:r>
                    <m:r>
                      <a:rPr lang="fr-FR" sz="1400" i="1" dirty="0" err="1">
                        <a:effectLst/>
                        <a:latin typeface="Cambria Math" panose="02040503050406030204" pitchFamily="18" charset="0"/>
                      </a:rPr>
                      <m:t>𝑗</m:t>
                    </m:r>
                    <m:r>
                      <a:rPr lang="fr-FR" i="1" dirty="0">
                        <a:effectLst/>
                        <a:latin typeface="Cambria Math" panose="02040503050406030204" pitchFamily="18" charset="0"/>
                      </a:rPr>
                      <m:t>​ </m:t>
                    </m:r>
                    <m:r>
                      <a:rPr lang="fr-FR" i="1" dirty="0">
                        <a:effectLst/>
                        <a:latin typeface="Cambria Math" panose="02040503050406030204" pitchFamily="18" charset="0"/>
                      </a:rPr>
                      <m:t>𝑡𝑜</m:t>
                    </m:r>
                    <m:r>
                      <a:rPr lang="fr-FR" b="0" i="1" dirty="0" smtClean="0">
                        <a:effectLst/>
                        <a:latin typeface="Cambria Math" panose="02040503050406030204" pitchFamily="18" charset="0"/>
                      </a:rPr>
                      <m:t>−</m:t>
                    </m:r>
                    <m:r>
                      <a:rPr lang="fr-FR" b="0" i="1" dirty="0" smtClean="0">
                        <a:effectLst/>
                        <a:latin typeface="Cambria Math" panose="02040503050406030204" pitchFamily="18" charset="0"/>
                      </a:rPr>
                      <m:t>𝑆</m:t>
                    </m:r>
                    <m:r>
                      <a:rPr lang="fr-FR" sz="1400" i="1" dirty="0" err="1">
                        <a:effectLst/>
                        <a:latin typeface="Cambria Math" panose="02040503050406030204" pitchFamily="18" charset="0"/>
                      </a:rPr>
                      <m:t>𝑗</m:t>
                    </m:r>
                    <m:r>
                      <a:rPr lang="fr-FR" i="1" dirty="0">
                        <a:effectLst/>
                        <a:latin typeface="Cambria Math" panose="02040503050406030204" pitchFamily="18" charset="0"/>
                      </a:rPr>
                      <m:t>​)</m:t>
                    </m:r>
                  </m:oMath>
                </a14:m>
                <a:r>
                  <a:rPr lang="fr-FR" sz="1800" dirty="0">
                    <a:effectLst/>
                    <a:latin typeface="Calibri" panose="020F0502020204030204" pitchFamily="34" charset="0"/>
                  </a:rPr>
                  <a:t> at a </a:t>
                </a:r>
                <a:r>
                  <a:rPr lang="fr-FR" sz="1800" dirty="0" err="1">
                    <a:effectLst/>
                    <a:latin typeface="Calibri" panose="020F0502020204030204" pitchFamily="34" charset="0"/>
                  </a:rPr>
                  <a:t>given</a:t>
                </a:r>
                <a:r>
                  <a:rPr lang="fr-FR" sz="1800" dirty="0">
                    <a:effectLst/>
                    <a:latin typeface="Calibri" panose="020F0502020204030204" pitchFamily="34" charset="0"/>
                  </a:rPr>
                  <a:t> </a:t>
                </a:r>
                <a:r>
                  <a:rPr lang="fr-FR" sz="1800" dirty="0" err="1">
                    <a:effectLst/>
                    <a:latin typeface="Calibri" panose="020F0502020204030204" pitchFamily="34" charset="0"/>
                  </a:rPr>
                  <a:t>temperature</a:t>
                </a:r>
                <a:r>
                  <a:rPr lang="fr-FR" sz="1800" dirty="0">
                    <a:effectLst/>
                    <a:latin typeface="Calibri" panose="020F0502020204030204" pitchFamily="34" charset="0"/>
                  </a:rPr>
                  <a:t> </a:t>
                </a:r>
                <a14:m>
                  <m:oMath xmlns:m="http://schemas.openxmlformats.org/officeDocument/2006/math">
                    <m:r>
                      <a:rPr lang="fr-FR" i="1" dirty="0" smtClean="0">
                        <a:effectLst/>
                        <a:latin typeface="Cambria Math" panose="02040503050406030204" pitchFamily="18" charset="0"/>
                      </a:rPr>
                      <m:t>𝑇</m:t>
                    </m:r>
                  </m:oMath>
                </a14:m>
                <a:r>
                  <a:rPr lang="fr-FR" sz="1800" dirty="0">
                    <a:effectLst/>
                    <a:latin typeface="Calibri" panose="020F0502020204030204" pitchFamily="34" charset="0"/>
                  </a:rPr>
                  <a:t> </a:t>
                </a:r>
                <a:r>
                  <a:rPr lang="fr-FR" sz="1800" dirty="0" err="1">
                    <a:effectLst/>
                    <a:latin typeface="Calibri" panose="020F0502020204030204" pitchFamily="34" charset="0"/>
                  </a:rPr>
                  <a:t>with</a:t>
                </a:r>
                <a:r>
                  <a:rPr lang="fr-FR" sz="1800" dirty="0">
                    <a:effectLst/>
                    <a:latin typeface="Calibri" panose="020F0502020204030204" pitchFamily="34" charset="0"/>
                  </a:rPr>
                  <a:t> the </a:t>
                </a:r>
                <a:r>
                  <a:rPr lang="fr-FR" sz="1800" dirty="0" err="1">
                    <a:effectLst/>
                    <a:latin typeface="Calibri" panose="020F0502020204030204" pitchFamily="34" charset="0"/>
                  </a:rPr>
                  <a:t>following</a:t>
                </a:r>
                <a:r>
                  <a:rPr lang="fr-FR" sz="1800" dirty="0">
                    <a:effectLst/>
                    <a:latin typeface="Calibri" panose="020F0502020204030204" pitchFamily="34" charset="0"/>
                  </a:rPr>
                  <a:t> </a:t>
                </a:r>
                <a:r>
                  <a:rPr lang="fr-FR" sz="1800" dirty="0" err="1">
                    <a:effectLst/>
                    <a:latin typeface="Calibri" panose="020F0502020204030204" pitchFamily="34" charset="0"/>
                  </a:rPr>
                  <a:t>probability</a:t>
                </a:r>
                <a:r>
                  <a:rPr lang="fr-FR" sz="1800" dirty="0">
                    <a:effectLst/>
                    <a:latin typeface="Calibri" panose="020F0502020204030204" pitchFamily="34" charset="0"/>
                  </a:rPr>
                  <a:t>:</a:t>
                </a:r>
                <a:endParaRPr lang="en-US" sz="1800" dirty="0">
                  <a:effectLst/>
                  <a:latin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cs typeface="Courier New"/>
                        </a:rPr>
                        <m:t>𝑃</m:t>
                      </m:r>
                      <m:d>
                        <m:dPr>
                          <m:ctrlPr>
                            <a:rPr lang="fr-FR" i="1">
                              <a:latin typeface="Cambria Math" panose="02040503050406030204" pitchFamily="18" charset="0"/>
                              <a:cs typeface="Courier New"/>
                            </a:rPr>
                          </m:ctrlPr>
                        </m:dPr>
                        <m:e>
                          <m:sSub>
                            <m:sSubPr>
                              <m:ctrlPr>
                                <a:rPr lang="fr-FR" i="1">
                                  <a:latin typeface="Cambria Math" panose="02040503050406030204" pitchFamily="18" charset="0"/>
                                  <a:cs typeface="Courier New"/>
                                </a:rPr>
                              </m:ctrlPr>
                            </m:sSubPr>
                            <m:e>
                              <m:r>
                                <a:rPr lang="fr-FR" b="0" i="1" smtClean="0">
                                  <a:latin typeface="Cambria Math" panose="02040503050406030204" pitchFamily="18" charset="0"/>
                                  <a:cs typeface="Courier New"/>
                                </a:rPr>
                                <m:t>𝑆</m:t>
                              </m:r>
                            </m:e>
                            <m:sub>
                              <m:r>
                                <a:rPr lang="fr-FR" b="0" i="1" smtClean="0">
                                  <a:latin typeface="Cambria Math" panose="02040503050406030204" pitchFamily="18" charset="0"/>
                                  <a:cs typeface="Courier New"/>
                                </a:rPr>
                                <m:t>𝑗</m:t>
                              </m:r>
                            </m:sub>
                          </m:sSub>
                          <m:r>
                            <a:rPr lang="fr-FR" i="1">
                              <a:latin typeface="Cambria Math" panose="02040503050406030204" pitchFamily="18" charset="0"/>
                              <a:cs typeface="Courier New"/>
                            </a:rPr>
                            <m:t>→−</m:t>
                          </m:r>
                          <m:sSub>
                            <m:sSubPr>
                              <m:ctrlPr>
                                <a:rPr lang="fr-FR" i="1">
                                  <a:latin typeface="Cambria Math" panose="02040503050406030204" pitchFamily="18" charset="0"/>
                                  <a:cs typeface="Courier New"/>
                                </a:rPr>
                              </m:ctrlPr>
                            </m:sSubPr>
                            <m:e>
                              <m:r>
                                <a:rPr lang="fr-FR" b="0" i="1" smtClean="0">
                                  <a:latin typeface="Cambria Math" panose="02040503050406030204" pitchFamily="18" charset="0"/>
                                  <a:cs typeface="Courier New"/>
                                </a:rPr>
                                <m:t>𝑆</m:t>
                              </m:r>
                            </m:e>
                            <m:sub>
                              <m:r>
                                <a:rPr lang="fr-FR" b="0" i="1" smtClean="0">
                                  <a:latin typeface="Cambria Math" panose="02040503050406030204" pitchFamily="18" charset="0"/>
                                  <a:cs typeface="Courier New"/>
                                </a:rPr>
                                <m:t>𝑗</m:t>
                              </m:r>
                            </m:sub>
                          </m:sSub>
                        </m:e>
                      </m:d>
                      <m:r>
                        <a:rPr lang="fr-FR" i="1">
                          <a:latin typeface="Cambria Math" panose="02040503050406030204" pitchFamily="18" charset="0"/>
                          <a:cs typeface="Courier New"/>
                        </a:rPr>
                        <m:t>=</m:t>
                      </m:r>
                      <m:f>
                        <m:fPr>
                          <m:ctrlPr>
                            <a:rPr lang="fr-FR" i="1">
                              <a:latin typeface="Cambria Math" panose="02040503050406030204" pitchFamily="18" charset="0"/>
                              <a:cs typeface="Courier New"/>
                            </a:rPr>
                          </m:ctrlPr>
                        </m:fPr>
                        <m:num>
                          <m:r>
                            <a:rPr lang="fr-FR" i="1">
                              <a:latin typeface="Cambria Math" panose="02040503050406030204" pitchFamily="18" charset="0"/>
                              <a:cs typeface="Courier New"/>
                            </a:rPr>
                            <m:t>1</m:t>
                          </m:r>
                        </m:num>
                        <m:den>
                          <m:r>
                            <a:rPr lang="fr-FR" i="1">
                              <a:latin typeface="Cambria Math" panose="02040503050406030204" pitchFamily="18" charset="0"/>
                              <a:cs typeface="Courier New"/>
                            </a:rPr>
                            <m:t>1</m:t>
                          </m:r>
                          <m:r>
                            <a:rPr lang="fr-FR" i="1">
                              <a:latin typeface="Cambria Math" panose="02040503050406030204" pitchFamily="18" charset="0"/>
                              <a:cs typeface="Courier New"/>
                            </a:rPr>
                            <m:t>+</m:t>
                          </m:r>
                          <m:sSup>
                            <m:sSupPr>
                              <m:ctrlPr>
                                <a:rPr lang="fr-FR" i="1">
                                  <a:latin typeface="Cambria Math" panose="02040503050406030204" pitchFamily="18" charset="0"/>
                                  <a:cs typeface="Courier New"/>
                                </a:rPr>
                              </m:ctrlPr>
                            </m:sSupPr>
                            <m:e>
                              <m:r>
                                <a:rPr lang="fr-FR" i="1">
                                  <a:latin typeface="Cambria Math" panose="02040503050406030204" pitchFamily="18" charset="0"/>
                                  <a:cs typeface="Courier New"/>
                                </a:rPr>
                                <m:t>𝑒</m:t>
                              </m:r>
                            </m:e>
                            <m:sup>
                              <m:r>
                                <a:rPr lang="fr-FR" i="1">
                                  <a:latin typeface="Cambria Math" panose="02040503050406030204" pitchFamily="18" charset="0"/>
                                  <a:cs typeface="Courier New"/>
                                </a:rPr>
                                <m:t>−</m:t>
                              </m:r>
                              <m:r>
                                <m:rPr>
                                  <m:sty m:val="p"/>
                                </m:rPr>
                                <a:rPr lang="fr-FR">
                                  <a:latin typeface="Cambria Math" panose="02040503050406030204" pitchFamily="18" charset="0"/>
                                  <a:cs typeface="Courier New"/>
                                </a:rPr>
                                <m:t>Δ</m:t>
                              </m:r>
                              <m:sSub>
                                <m:sSubPr>
                                  <m:ctrlPr>
                                    <a:rPr lang="fr-FR" b="0" i="1" smtClean="0">
                                      <a:latin typeface="Cambria Math" panose="02040503050406030204" pitchFamily="18" charset="0"/>
                                      <a:cs typeface="Courier New"/>
                                    </a:rPr>
                                  </m:ctrlPr>
                                </m:sSubPr>
                                <m:e>
                                  <m:r>
                                    <a:rPr lang="fr-FR" i="1">
                                      <a:latin typeface="Cambria Math" panose="02040503050406030204" pitchFamily="18" charset="0"/>
                                      <a:cs typeface="Courier New"/>
                                    </a:rPr>
                                    <m:t>𝐸</m:t>
                                  </m:r>
                                </m:e>
                                <m:sub>
                                  <m:r>
                                    <a:rPr lang="fr-FR" b="0" i="1" smtClean="0">
                                      <a:latin typeface="Cambria Math" panose="02040503050406030204" pitchFamily="18" charset="0"/>
                                      <a:cs typeface="Courier New"/>
                                    </a:rPr>
                                    <m:t>𝑗</m:t>
                                  </m:r>
                                </m:sub>
                              </m:sSub>
                              <m:r>
                                <a:rPr lang="fr-FR" i="1">
                                  <a:latin typeface="Cambria Math" panose="02040503050406030204" pitchFamily="18" charset="0"/>
                                  <a:cs typeface="Courier New"/>
                                </a:rPr>
                                <m:t>/</m:t>
                              </m:r>
                              <m:r>
                                <a:rPr lang="fr-FR" i="1">
                                  <a:latin typeface="Cambria Math" panose="02040503050406030204" pitchFamily="18" charset="0"/>
                                  <a:cs typeface="Courier New"/>
                                </a:rPr>
                                <m:t>𝑇</m:t>
                              </m:r>
                            </m:sup>
                          </m:sSup>
                          <m:r>
                            <a:rPr lang="fr-FR" i="1">
                              <a:latin typeface="Cambria Math" panose="02040503050406030204" pitchFamily="18" charset="0"/>
                              <a:cs typeface="Courier New"/>
                            </a:rPr>
                            <m:t>  </m:t>
                          </m:r>
                        </m:den>
                      </m:f>
                    </m:oMath>
                  </m:oMathPara>
                </a14:m>
                <a:endParaRPr lang="en-US" sz="1800" dirty="0">
                  <a:effectLst/>
                  <a:latin typeface="Calibri" panose="020F0502020204030204" pitchFamily="34" charset="0"/>
                </a:endParaRPr>
              </a:p>
              <a:p>
                <a:endParaRPr lang="en-US" sz="1800" dirty="0">
                  <a:effectLst/>
                  <a:latin typeface="Calibri" panose="020F0502020204030204" pitchFamily="34" charset="0"/>
                </a:endParaRPr>
              </a:p>
              <a:p>
                <a:r>
                  <a:rPr lang="en-US" sz="1800" dirty="0">
                    <a:effectLst/>
                    <a:latin typeface="Calibri" panose="020F0502020204030204" pitchFamily="34" charset="0"/>
                  </a:rPr>
                  <a:t>Where </a:t>
                </a:r>
                <a14:m>
                  <m:oMath xmlns:m="http://schemas.openxmlformats.org/officeDocument/2006/math">
                    <m:r>
                      <m:rPr>
                        <m:sty m:val="p"/>
                      </m:rPr>
                      <a:rPr lang="fr-FR" sz="1400">
                        <a:latin typeface="Cambria Math" panose="02040503050406030204" pitchFamily="18" charset="0"/>
                        <a:cs typeface="Courier New"/>
                      </a:rPr>
                      <m:t>Δ</m:t>
                    </m:r>
                    <m:sSub>
                      <m:sSubPr>
                        <m:ctrlPr>
                          <a:rPr lang="fr-FR" sz="1400" i="1">
                            <a:latin typeface="Cambria Math" panose="02040503050406030204" pitchFamily="18" charset="0"/>
                            <a:cs typeface="Courier New"/>
                          </a:rPr>
                        </m:ctrlPr>
                      </m:sSubPr>
                      <m:e>
                        <m:r>
                          <a:rPr lang="fr-FR" sz="1400" i="1">
                            <a:latin typeface="Cambria Math" panose="02040503050406030204" pitchFamily="18" charset="0"/>
                            <a:cs typeface="Courier New"/>
                          </a:rPr>
                          <m:t>𝐸</m:t>
                        </m:r>
                      </m:e>
                      <m:sub>
                        <m:r>
                          <a:rPr lang="fr-FR" sz="1400" i="1">
                            <a:latin typeface="Cambria Math" panose="02040503050406030204" pitchFamily="18" charset="0"/>
                            <a:cs typeface="Courier New"/>
                          </a:rPr>
                          <m:t>𝑗</m:t>
                        </m:r>
                      </m:sub>
                    </m:sSub>
                    <m:r>
                      <a:rPr lang="fr-FR" sz="1400" i="1">
                        <a:latin typeface="Cambria Math" panose="02040503050406030204" pitchFamily="18" charset="0"/>
                        <a:cs typeface="Courier New"/>
                      </a:rPr>
                      <m:t> </m:t>
                    </m:r>
                  </m:oMath>
                </a14:m>
                <a:r>
                  <a:rPr lang="fr-FR" sz="1800" dirty="0" err="1">
                    <a:effectLst/>
                    <a:latin typeface="Calibri" panose="020F0502020204030204" pitchFamily="34" charset="0"/>
                  </a:rPr>
                  <a:t>is</a:t>
                </a:r>
                <a:r>
                  <a:rPr lang="fr-FR" sz="1800" dirty="0">
                    <a:effectLst/>
                    <a:latin typeface="Calibri" panose="020F0502020204030204" pitchFamily="34" charset="0"/>
                  </a:rPr>
                  <a:t> the </a:t>
                </a:r>
                <a:r>
                  <a:rPr lang="fr-FR" sz="1800" dirty="0" err="1">
                    <a:effectLst/>
                    <a:latin typeface="Calibri" panose="020F0502020204030204" pitchFamily="34" charset="0"/>
                  </a:rPr>
                  <a:t>energy</a:t>
                </a:r>
                <a:r>
                  <a:rPr lang="fr-FR" sz="1800" dirty="0">
                    <a:effectLst/>
                    <a:latin typeface="Calibri" panose="020F0502020204030204" pitchFamily="34" charset="0"/>
                  </a:rPr>
                  <a:t> change </a:t>
                </a:r>
                <a:r>
                  <a:rPr lang="fr-FR" sz="1800" dirty="0" err="1">
                    <a:effectLst/>
                    <a:latin typeface="Calibri" panose="020F0502020204030204" pitchFamily="34" charset="0"/>
                  </a:rPr>
                  <a:t>resulting</a:t>
                </a:r>
                <a:r>
                  <a:rPr lang="fr-FR" sz="1800" dirty="0">
                    <a:effectLst/>
                    <a:latin typeface="Calibri" panose="020F0502020204030204" pitchFamily="34" charset="0"/>
                  </a:rPr>
                  <a:t> </a:t>
                </a:r>
                <a:r>
                  <a:rPr lang="fr-FR" sz="1800" dirty="0" err="1">
                    <a:effectLst/>
                    <a:latin typeface="Calibri" panose="020F0502020204030204" pitchFamily="34" charset="0"/>
                  </a:rPr>
                  <a:t>from</a:t>
                </a:r>
                <a:r>
                  <a:rPr lang="fr-FR" sz="1800" dirty="0">
                    <a:effectLst/>
                    <a:latin typeface="Calibri" panose="020F0502020204030204" pitchFamily="34" charset="0"/>
                  </a:rPr>
                  <a:t> the flip. The </a:t>
                </a:r>
                <a:r>
                  <a:rPr lang="fr-FR" sz="1800" dirty="0" err="1">
                    <a:effectLst/>
                    <a:latin typeface="Calibri" panose="020F0502020204030204" pitchFamily="34" charset="0"/>
                  </a:rPr>
                  <a:t>temperature</a:t>
                </a:r>
                <a:r>
                  <a:rPr lang="fr-FR" sz="1800" dirty="0">
                    <a:effectLst/>
                    <a:latin typeface="Calibri" panose="020F0502020204030204" pitchFamily="34" charset="0"/>
                  </a:rPr>
                  <a:t> </a:t>
                </a:r>
                <a:r>
                  <a:rPr lang="fr-FR" sz="1800" dirty="0" err="1">
                    <a:effectLst/>
                    <a:latin typeface="Calibri" panose="020F0502020204030204" pitchFamily="34" charset="0"/>
                  </a:rPr>
                  <a:t>parameter</a:t>
                </a:r>
                <a:r>
                  <a:rPr lang="fr-FR" sz="1800" dirty="0">
                    <a:effectLst/>
                    <a:latin typeface="Calibri" panose="020F0502020204030204" pitchFamily="34" charset="0"/>
                  </a:rPr>
                  <a:t> </a:t>
                </a:r>
                <a14:m>
                  <m:oMath xmlns:m="http://schemas.openxmlformats.org/officeDocument/2006/math">
                    <m:r>
                      <a:rPr lang="fr-FR" sz="1800" i="1" dirty="0" smtClean="0">
                        <a:effectLst/>
                        <a:latin typeface="Cambria Math" panose="02040503050406030204" pitchFamily="18" charset="0"/>
                      </a:rPr>
                      <m:t>𝑇</m:t>
                    </m:r>
                  </m:oMath>
                </a14:m>
                <a:r>
                  <a:rPr lang="fr-FR" sz="1800" dirty="0">
                    <a:effectLst/>
                    <a:latin typeface="Calibri" panose="020F0502020204030204" pitchFamily="34" charset="0"/>
                  </a:rPr>
                  <a:t> </a:t>
                </a:r>
                <a:r>
                  <a:rPr lang="fr-FR" sz="1800" dirty="0" err="1">
                    <a:effectLst/>
                    <a:latin typeface="Calibri" panose="020F0502020204030204" pitchFamily="34" charset="0"/>
                  </a:rPr>
                  <a:t>is</a:t>
                </a:r>
                <a:r>
                  <a:rPr lang="fr-FR" sz="1800" dirty="0">
                    <a:effectLst/>
                    <a:latin typeface="Calibri" panose="020F0502020204030204" pitchFamily="34" charset="0"/>
                  </a:rPr>
                  <a:t> </a:t>
                </a:r>
                <a:r>
                  <a:rPr lang="fr-FR" sz="1800" dirty="0" err="1">
                    <a:effectLst/>
                    <a:latin typeface="Calibri" panose="020F0502020204030204" pitchFamily="34" charset="0"/>
                  </a:rPr>
                  <a:t>critical</a:t>
                </a:r>
                <a:r>
                  <a:rPr lang="fr-FR" sz="1800" dirty="0">
                    <a:effectLst/>
                    <a:latin typeface="Calibri" panose="020F0502020204030204" pitchFamily="34" charset="0"/>
                  </a:rPr>
                  <a:t> for the </a:t>
                </a:r>
                <a:r>
                  <a:rPr lang="fr-FR" sz="1800" dirty="0" err="1">
                    <a:effectLst/>
                    <a:latin typeface="Calibri" panose="020F0502020204030204" pitchFamily="34" charset="0"/>
                  </a:rPr>
                  <a:t>simulated</a:t>
                </a:r>
                <a:r>
                  <a:rPr lang="fr-FR" sz="1800" dirty="0">
                    <a:effectLst/>
                    <a:latin typeface="Calibri" panose="020F0502020204030204" pitchFamily="34" charset="0"/>
                  </a:rPr>
                  <a:t> </a:t>
                </a:r>
                <a:r>
                  <a:rPr lang="fr-FR" sz="1800" dirty="0" err="1">
                    <a:effectLst/>
                    <a:latin typeface="Calibri" panose="020F0502020204030204" pitchFamily="34" charset="0"/>
                  </a:rPr>
                  <a:t>annealing</a:t>
                </a:r>
                <a:r>
                  <a:rPr lang="fr-FR" sz="1800" dirty="0">
                    <a:effectLst/>
                    <a:latin typeface="Calibri" panose="020F0502020204030204" pitchFamily="34" charset="0"/>
                  </a:rPr>
                  <a:t> </a:t>
                </a:r>
                <a:r>
                  <a:rPr lang="fr-FR" sz="1800" dirty="0" err="1">
                    <a:effectLst/>
                    <a:latin typeface="Calibri" panose="020F0502020204030204" pitchFamily="34" charset="0"/>
                  </a:rPr>
                  <a:t>method</a:t>
                </a:r>
                <a:r>
                  <a:rPr lang="fr-FR" sz="1800" dirty="0">
                    <a:effectLst/>
                    <a:latin typeface="Calibri" panose="020F0502020204030204" pitchFamily="34" charset="0"/>
                  </a:rPr>
                  <a:t>.</a:t>
                </a:r>
              </a:p>
              <a:p>
                <a:pPr marL="0" marR="0" rtl="0">
                  <a:buNone/>
                </a:pPr>
                <a:endParaRPr lang="en-US" sz="1800" dirty="0">
                  <a:effectLst/>
                  <a:latin typeface="Calibri" panose="020F0502020204030204" pitchFamily="34" charset="0"/>
                </a:endParaRPr>
              </a:p>
              <a:p>
                <a:pPr marL="0" marR="0" rtl="0">
                  <a:buNone/>
                </a:pPr>
                <a:r>
                  <a:rPr lang="en-US" sz="2400" b="1" dirty="0">
                    <a:effectLst/>
                    <a:latin typeface="Calibri" panose="020F0502020204030204" pitchFamily="34" charset="0"/>
                  </a:rPr>
                  <a:t>3. Thermal Equilibrium</a:t>
                </a:r>
              </a:p>
              <a:p>
                <a:pPr marL="0" marR="0" rtl="0">
                  <a:buNone/>
                </a:pPr>
                <a:r>
                  <a:rPr lang="en-US" sz="1800" dirty="0">
                    <a:effectLst/>
                    <a:latin typeface="Calibri" panose="020F0502020204030204" pitchFamily="34" charset="0"/>
                  </a:rPr>
                  <a:t>If the unit flipping procedure is applied continuously, the system will eventually reach </a:t>
                </a:r>
                <a:r>
                  <a:rPr lang="fr-FR" sz="1800" b="1" dirty="0">
                    <a:effectLst/>
                    <a:latin typeface="Calibri" panose="020F0502020204030204" pitchFamily="34" charset="0"/>
                  </a:rPr>
                  <a:t>thermal </a:t>
                </a:r>
                <a:r>
                  <a:rPr lang="fr-FR" sz="1800" b="1" dirty="0" err="1">
                    <a:effectLst/>
                    <a:latin typeface="Calibri" panose="020F0502020204030204" pitchFamily="34" charset="0"/>
                  </a:rPr>
                  <a:t>equilibrium</a:t>
                </a:r>
                <a:r>
                  <a:rPr lang="fr-FR" sz="1800" dirty="0">
                    <a:effectLst/>
                    <a:latin typeface="Calibri" panose="020F0502020204030204" pitchFamily="34" charset="0"/>
                  </a:rPr>
                  <a:t>. At </a:t>
                </a:r>
                <a:r>
                  <a:rPr lang="fr-FR" sz="1800" dirty="0" err="1">
                    <a:effectLst/>
                    <a:latin typeface="Calibri" panose="020F0502020204030204" pitchFamily="34" charset="0"/>
                  </a:rPr>
                  <a:t>this</a:t>
                </a:r>
                <a:r>
                  <a:rPr lang="fr-FR" sz="1800" dirty="0">
                    <a:effectLst/>
                    <a:latin typeface="Calibri" panose="020F0502020204030204" pitchFamily="34" charset="0"/>
                  </a:rPr>
                  <a:t> point, the relative </a:t>
                </a:r>
                <a:r>
                  <a:rPr lang="fr-FR" sz="1800" dirty="0" err="1">
                    <a:effectLst/>
                    <a:latin typeface="Calibri" panose="020F0502020204030204" pitchFamily="34" charset="0"/>
                  </a:rPr>
                  <a:t>probability</a:t>
                </a:r>
                <a:r>
                  <a:rPr lang="fr-FR" sz="1800" dirty="0">
                    <a:effectLst/>
                    <a:latin typeface="Calibri" panose="020F0502020204030204" pitchFamily="34" charset="0"/>
                  </a:rPr>
                  <a:t> of </a:t>
                </a:r>
                <a:r>
                  <a:rPr lang="fr-FR" sz="1800" dirty="0" err="1">
                    <a:effectLst/>
                    <a:latin typeface="Calibri" panose="020F0502020204030204" pitchFamily="34" charset="0"/>
                  </a:rPr>
                  <a:t>two</a:t>
                </a:r>
                <a:r>
                  <a:rPr lang="fr-FR" sz="1800" dirty="0">
                    <a:effectLst/>
                    <a:latin typeface="Calibri" panose="020F0502020204030204" pitchFamily="34" charset="0"/>
                  </a:rPr>
                  <a:t> global states (</a:t>
                </a:r>
                <a:r>
                  <a:rPr lang="fr-FR" sz="1400" i="1" dirty="0">
                    <a:effectLst/>
                    <a:latin typeface="KaTeX_Math"/>
                  </a:rPr>
                  <a:t>α</a:t>
                </a:r>
                <a:r>
                  <a:rPr lang="fr-FR" sz="1800" dirty="0">
                    <a:effectLst/>
                    <a:latin typeface="Calibri" panose="020F0502020204030204" pitchFamily="34" charset="0"/>
                  </a:rPr>
                  <a:t> and </a:t>
                </a:r>
                <a:r>
                  <a:rPr lang="fr-FR" sz="1400" i="1" dirty="0">
                    <a:effectLst/>
                    <a:latin typeface="KaTeX_Math"/>
                  </a:rPr>
                  <a:t>β</a:t>
                </a:r>
                <a:r>
                  <a:rPr lang="fr-FR" sz="1800" dirty="0">
                    <a:effectLst/>
                    <a:latin typeface="Calibri" panose="020F0502020204030204" pitchFamily="34" charset="0"/>
                  </a:rPr>
                  <a:t>) </a:t>
                </a:r>
                <a:r>
                  <a:rPr lang="fr-FR" sz="1800" dirty="0" err="1">
                    <a:effectLst/>
                    <a:latin typeface="Calibri" panose="020F0502020204030204" pitchFamily="34" charset="0"/>
                  </a:rPr>
                  <a:t>is</a:t>
                </a:r>
                <a:r>
                  <a:rPr lang="fr-FR" sz="1800" dirty="0">
                    <a:effectLst/>
                    <a:latin typeface="Calibri" panose="020F0502020204030204" pitchFamily="34" charset="0"/>
                  </a:rPr>
                  <a:t> </a:t>
                </a:r>
                <a:r>
                  <a:rPr lang="fr-FR" sz="1800" dirty="0" err="1">
                    <a:effectLst/>
                    <a:latin typeface="Calibri" panose="020F0502020204030204" pitchFamily="34" charset="0"/>
                  </a:rPr>
                  <a:t>determined</a:t>
                </a:r>
                <a:r>
                  <a:rPr lang="fr-FR" sz="1800" dirty="0">
                    <a:effectLst/>
                    <a:latin typeface="Calibri" panose="020F0502020204030204" pitchFamily="34" charset="0"/>
                  </a:rPr>
                  <a:t> </a:t>
                </a:r>
                <a:r>
                  <a:rPr lang="fr-FR" sz="1800" dirty="0" err="1">
                    <a:effectLst/>
                    <a:latin typeface="Calibri" panose="020F0502020204030204" pitchFamily="34" charset="0"/>
                  </a:rPr>
                  <a:t>exclusively</a:t>
                </a:r>
                <a:r>
                  <a:rPr lang="fr-FR" sz="1800" dirty="0">
                    <a:effectLst/>
                    <a:latin typeface="Calibri" panose="020F0502020204030204" pitchFamily="34" charset="0"/>
                  </a:rPr>
                  <a:t> by </a:t>
                </a:r>
                <a:r>
                  <a:rPr lang="fr-FR" sz="1800" dirty="0" err="1">
                    <a:effectLst/>
                    <a:latin typeface="Calibri" panose="020F0502020204030204" pitchFamily="34" charset="0"/>
                  </a:rPr>
                  <a:t>their</a:t>
                </a:r>
                <a:r>
                  <a:rPr lang="fr-FR" sz="1800" dirty="0">
                    <a:effectLst/>
                    <a:latin typeface="Calibri" panose="020F0502020204030204" pitchFamily="34" charset="0"/>
                  </a:rPr>
                  <a:t> </a:t>
                </a:r>
                <a:r>
                  <a:rPr lang="fr-FR" sz="1800" dirty="0" err="1">
                    <a:effectLst/>
                    <a:latin typeface="Calibri" panose="020F0502020204030204" pitchFamily="34" charset="0"/>
                  </a:rPr>
                  <a:t>energy</a:t>
                </a:r>
                <a:r>
                  <a:rPr lang="fr-FR" sz="1800" dirty="0">
                    <a:effectLst/>
                    <a:latin typeface="Calibri" panose="020F0502020204030204" pitchFamily="34" charset="0"/>
                  </a:rPr>
                  <a:t> </a:t>
                </a:r>
                <a:r>
                  <a:rPr lang="fr-FR" sz="1800" dirty="0" err="1">
                    <a:effectLst/>
                    <a:latin typeface="Calibri" panose="020F0502020204030204" pitchFamily="34" charset="0"/>
                  </a:rPr>
                  <a:t>difference</a:t>
                </a:r>
                <a:r>
                  <a:rPr lang="fr-FR" sz="1800" dirty="0">
                    <a:effectLst/>
                    <a:latin typeface="Calibri" panose="020F0502020204030204" pitchFamily="34" charset="0"/>
                  </a:rPr>
                  <a:t> and the </a:t>
                </a:r>
                <a:r>
                  <a:rPr lang="fr-FR" sz="1800" dirty="0" err="1">
                    <a:effectLst/>
                    <a:latin typeface="Calibri" panose="020F0502020204030204" pitchFamily="34" charset="0"/>
                  </a:rPr>
                  <a:t>temperature</a:t>
                </a:r>
                <a:r>
                  <a:rPr lang="fr-FR" sz="1800" dirty="0">
                    <a:effectLst/>
                    <a:latin typeface="Calibri" panose="020F0502020204030204" pitchFamily="34" charset="0"/>
                  </a:rPr>
                  <a:t>, </a:t>
                </a:r>
                <a:r>
                  <a:rPr lang="fr-FR" sz="1800" dirty="0" err="1">
                    <a:effectLst/>
                    <a:latin typeface="Calibri" panose="020F0502020204030204" pitchFamily="34" charset="0"/>
                  </a:rPr>
                  <a:t>following</a:t>
                </a:r>
                <a:r>
                  <a:rPr lang="fr-FR" sz="1800" dirty="0">
                    <a:effectLst/>
                    <a:latin typeface="Calibri" panose="020F0502020204030204" pitchFamily="34" charset="0"/>
                  </a:rPr>
                  <a:t> the Boltzmann distribution:</a:t>
                </a:r>
                <a:endParaRPr lang="en-US" sz="1800" dirty="0">
                  <a:effectLst/>
                  <a:latin typeface="Calibri" panose="020F0502020204030204" pitchFamily="34" charset="0"/>
                </a:endParaRPr>
              </a:p>
              <a:p>
                <a:pPr marL="0" marR="0" rtl="0">
                  <a:buNone/>
                </a:pPr>
                <a14:m>
                  <m:oMathPara xmlns:m="http://schemas.openxmlformats.org/officeDocument/2006/math">
                    <m:oMathParaPr>
                      <m:jc m:val="centerGroup"/>
                    </m:oMathParaPr>
                    <m:oMath xmlns:m="http://schemas.openxmlformats.org/officeDocument/2006/math">
                      <m:f>
                        <m:fPr>
                          <m:ctrlPr>
                            <a:rPr lang="fr-FR" sz="1800" b="0" i="1" smtClean="0">
                              <a:effectLst/>
                              <a:latin typeface="Cambria Math" panose="02040503050406030204" pitchFamily="18" charset="0"/>
                            </a:rPr>
                          </m:ctrlPr>
                        </m:fPr>
                        <m:num>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𝑃</m:t>
                              </m:r>
                            </m:e>
                            <m:sub>
                              <m:r>
                                <a:rPr lang="fr-FR" sz="1800" b="0" i="1" smtClean="0">
                                  <a:effectLst/>
                                  <a:latin typeface="Cambria Math" panose="02040503050406030204" pitchFamily="18" charset="0"/>
                                </a:rPr>
                                <m:t>𝛼</m:t>
                              </m:r>
                            </m:sub>
                          </m:sSub>
                        </m:num>
                        <m:den>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𝑃</m:t>
                              </m:r>
                            </m:e>
                            <m:sub>
                              <m:r>
                                <a:rPr lang="fr-FR" sz="1800" b="0" i="1" smtClean="0">
                                  <a:effectLst/>
                                  <a:latin typeface="Cambria Math" panose="02040503050406030204" pitchFamily="18" charset="0"/>
                                </a:rPr>
                                <m:t>𝛽</m:t>
                              </m:r>
                            </m:sub>
                          </m:sSub>
                        </m:den>
                      </m:f>
                      <m:r>
                        <a:rPr lang="fr-FR" sz="1800" b="0" i="1" smtClean="0">
                          <a:effectLst/>
                          <a:latin typeface="Cambria Math" panose="02040503050406030204" pitchFamily="18" charset="0"/>
                        </a:rPr>
                        <m:t> = </m:t>
                      </m:r>
                      <m:sSup>
                        <m:sSupPr>
                          <m:ctrlPr>
                            <a:rPr lang="fr-FR" sz="1800" b="0" i="1" smtClean="0">
                              <a:effectLst/>
                              <a:latin typeface="Cambria Math" panose="02040503050406030204" pitchFamily="18" charset="0"/>
                            </a:rPr>
                          </m:ctrlPr>
                        </m:sSupPr>
                        <m:e>
                          <m:r>
                            <a:rPr lang="fr-FR" sz="1800" b="0" i="1" smtClean="0">
                              <a:effectLst/>
                              <a:latin typeface="Cambria Math" panose="02040503050406030204" pitchFamily="18" charset="0"/>
                            </a:rPr>
                            <m:t>𝑒</m:t>
                          </m:r>
                        </m:e>
                        <m:sup>
                          <m:r>
                            <a:rPr lang="fr-FR" sz="1800" b="0" i="1" smtClean="0">
                              <a:effectLst/>
                              <a:latin typeface="Cambria Math" panose="02040503050406030204" pitchFamily="18" charset="0"/>
                            </a:rPr>
                            <m:t>− </m:t>
                          </m:r>
                          <m:f>
                            <m:fPr>
                              <m:ctrlPr>
                                <a:rPr lang="fr-FR" sz="1800" b="0" i="1" smtClean="0">
                                  <a:effectLst/>
                                  <a:latin typeface="Cambria Math" panose="02040503050406030204" pitchFamily="18" charset="0"/>
                                </a:rPr>
                              </m:ctrlPr>
                            </m:fPr>
                            <m:num>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𝐸</m:t>
                                  </m:r>
                                </m:e>
                                <m:sub>
                                  <m:r>
                                    <a:rPr lang="fr-FR" sz="1800" b="0" i="1" smtClean="0">
                                      <a:effectLst/>
                                      <a:latin typeface="Cambria Math" panose="02040503050406030204" pitchFamily="18" charset="0"/>
                                    </a:rPr>
                                    <m:t>𝛼</m:t>
                                  </m:r>
                                </m:sub>
                              </m:sSub>
                              <m:r>
                                <a:rPr lang="fr-FR" sz="1800" b="0" i="1" smtClean="0">
                                  <a:effectLst/>
                                  <a:latin typeface="Cambria Math" panose="02040503050406030204" pitchFamily="18" charset="0"/>
                                </a:rPr>
                                <m:t>−</m:t>
                              </m:r>
                              <m:sSub>
                                <m:sSubPr>
                                  <m:ctrlPr>
                                    <a:rPr lang="fr-FR" sz="1800" b="0" i="1" smtClean="0">
                                      <a:effectLst/>
                                      <a:latin typeface="Cambria Math" panose="02040503050406030204" pitchFamily="18" charset="0"/>
                                    </a:rPr>
                                  </m:ctrlPr>
                                </m:sSubPr>
                                <m:e>
                                  <m:r>
                                    <a:rPr lang="fr-FR" sz="1800" b="0" i="1" smtClean="0">
                                      <a:effectLst/>
                                      <a:latin typeface="Cambria Math" panose="02040503050406030204" pitchFamily="18" charset="0"/>
                                    </a:rPr>
                                    <m:t>𝐸</m:t>
                                  </m:r>
                                </m:e>
                                <m:sub>
                                  <m:r>
                                    <a:rPr lang="fr-FR" sz="1800" b="0" i="1" smtClean="0">
                                      <a:effectLst/>
                                      <a:latin typeface="Cambria Math" panose="02040503050406030204" pitchFamily="18" charset="0"/>
                                    </a:rPr>
                                    <m:t>𝛽</m:t>
                                  </m:r>
                                </m:sub>
                              </m:sSub>
                            </m:num>
                            <m:den>
                              <m:r>
                                <a:rPr lang="fr-FR" sz="1800" b="0" i="1" smtClean="0">
                                  <a:effectLst/>
                                  <a:latin typeface="Cambria Math" panose="02040503050406030204" pitchFamily="18" charset="0"/>
                                </a:rPr>
                                <m:t>𝑇</m:t>
                              </m:r>
                            </m:den>
                          </m:f>
                        </m:sup>
                      </m:sSup>
                    </m:oMath>
                  </m:oMathPara>
                </a14:m>
                <a:endParaRPr lang="fr-FR" sz="1800" dirty="0">
                  <a:effectLst/>
                  <a:latin typeface="Calibri" panose="020F0502020204030204" pitchFamily="34" charset="0"/>
                </a:endParaRPr>
              </a:p>
            </p:txBody>
          </p:sp>
        </mc:Choice>
        <mc:Fallback xmlns="">
          <p:sp>
            <p:nvSpPr>
              <p:cNvPr id="5" name="TextBox 4">
                <a:extLst>
                  <a:ext uri="{FF2B5EF4-FFF2-40B4-BE49-F238E27FC236}">
                    <a16:creationId xmlns:a16="http://schemas.microsoft.com/office/drawing/2014/main" id="{E56C528F-12A8-C6DA-B432-753F0E51E4AE}"/>
                  </a:ext>
                </a:extLst>
              </p:cNvPr>
              <p:cNvSpPr txBox="1">
                <a:spLocks noRot="1" noChangeAspect="1" noMove="1" noResize="1" noEditPoints="1" noAdjustHandles="1" noChangeArrowheads="1" noChangeShapeType="1" noTextEdit="1"/>
              </p:cNvSpPr>
              <p:nvPr/>
            </p:nvSpPr>
            <p:spPr>
              <a:xfrm>
                <a:off x="786494" y="1603959"/>
                <a:ext cx="10606839" cy="4495526"/>
              </a:xfrm>
              <a:prstGeom prst="rect">
                <a:avLst/>
              </a:prstGeom>
              <a:blipFill>
                <a:blip r:embed="rId3"/>
                <a:stretch>
                  <a:fillRect l="-862" t="-1084" r="-345"/>
                </a:stretch>
              </a:blipFill>
            </p:spPr>
            <p:txBody>
              <a:bodyPr/>
              <a:lstStyle/>
              <a:p>
                <a:r>
                  <a:rPr lang="en-US">
                    <a:noFill/>
                  </a:rPr>
                  <a:t> </a:t>
                </a:r>
              </a:p>
            </p:txBody>
          </p:sp>
        </mc:Fallback>
      </mc:AlternateContent>
    </p:spTree>
    <p:extLst>
      <p:ext uri="{BB962C8B-B14F-4D97-AF65-F5344CB8AC3E}">
        <p14:creationId xmlns:p14="http://schemas.microsoft.com/office/powerpoint/2010/main" val="100051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F9A0E3-9454-4671-B8CA-23F7EF354071}"/>
              </a:ext>
            </a:extLst>
          </p:cNvPr>
          <p:cNvSpPr>
            <a:spLocks noGrp="1"/>
          </p:cNvSpPr>
          <p:nvPr>
            <p:ph type="body" sz="quarter" idx="10"/>
          </p:nvPr>
        </p:nvSpPr>
        <p:spPr>
          <a:xfrm>
            <a:off x="1825326" y="139421"/>
            <a:ext cx="11129030" cy="1127381"/>
          </a:xfrm>
        </p:spPr>
        <p:txBody>
          <a:bodyPr/>
          <a:lstStyle/>
          <a:p>
            <a:pPr algn="l"/>
            <a:r>
              <a:rPr lang="en-US" sz="3200" b="1" dirty="0">
                <a:latin typeface="Palatino Linotype" panose="02040502050505030304" pitchFamily="18" charset="0"/>
              </a:rPr>
              <a:t>History</a:t>
            </a:r>
            <a:endParaRPr lang="fr-FR" sz="3200" b="1" u="none" strike="noStrike" baseline="0" dirty="0">
              <a:latin typeface="Palatino Linotype" panose="02040502050505030304" pitchFamily="18" charset="0"/>
            </a:endParaRPr>
          </a:p>
        </p:txBody>
      </p:sp>
    </p:spTree>
    <p:extLst>
      <p:ext uri="{BB962C8B-B14F-4D97-AF65-F5344CB8AC3E}">
        <p14:creationId xmlns:p14="http://schemas.microsoft.com/office/powerpoint/2010/main" val="272354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E9684-5522-90CB-16C4-9F6826AE46F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F87FBB1-3801-B1CE-AFBF-8190F486D815}"/>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Learning Algorithm</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9E1259-DDB2-0C57-8553-E8D08B17ED6F}"/>
                  </a:ext>
                </a:extLst>
              </p:cNvPr>
              <p:cNvSpPr txBox="1"/>
              <p:nvPr/>
            </p:nvSpPr>
            <p:spPr>
              <a:xfrm>
                <a:off x="2326223" y="1263170"/>
                <a:ext cx="8049571" cy="5450466"/>
              </a:xfrm>
              <a:prstGeom prst="rect">
                <a:avLst/>
              </a:prstGeom>
              <a:noFill/>
            </p:spPr>
            <p:txBody>
              <a:bodyPr wrap="square">
                <a:spAutoFit/>
              </a:bodyPr>
              <a:lstStyle/>
              <a:p>
                <a:pPr marL="0" marR="0" rtl="0">
                  <a:buNone/>
                </a:pPr>
                <a:r>
                  <a:rPr lang="en-US" sz="1400" b="1" dirty="0">
                    <a:effectLst/>
                    <a:latin typeface="Calibri" panose="020F0502020204030204" pitchFamily="34" charset="0"/>
                  </a:rPr>
                  <a:t>Boltzmann Learning: Simplified Algorithm</a:t>
                </a:r>
                <a:endParaRPr lang="en-US" sz="1400" dirty="0">
                  <a:effectLst/>
                  <a:latin typeface="Calibri" panose="020F0502020204030204" pitchFamily="34" charset="0"/>
                </a:endParaRPr>
              </a:p>
              <a:p>
                <a:pPr marL="0" marR="0" rtl="0">
                  <a:buNone/>
                </a:pPr>
                <a:r>
                  <a:rPr lang="en-US" sz="1400" b="1" dirty="0">
                    <a:effectLst/>
                    <a:latin typeface="Calibri" panose="020F0502020204030204" pitchFamily="34" charset="0"/>
                  </a:rPr>
                  <a:t>Goal:</a:t>
                </a:r>
                <a:r>
                  <a:rPr lang="en-US" sz="1400" dirty="0">
                    <a:effectLst/>
                    <a:latin typeface="Calibri" panose="020F0502020204030204" pitchFamily="34" charset="0"/>
                  </a:rPr>
                  <a:t> Adjust the weights ( </a:t>
                </a:r>
                <a14:m>
                  <m:oMath xmlns:m="http://schemas.openxmlformats.org/officeDocument/2006/math">
                    <m:sSub>
                      <m:sSubPr>
                        <m:ctrlPr>
                          <a:rPr lang="en-US" sz="1400" i="1" dirty="0" smtClean="0">
                            <a:effectLst/>
                            <a:latin typeface="Cambria Math" panose="02040503050406030204" pitchFamily="18" charset="0"/>
                          </a:rPr>
                        </m:ctrlPr>
                      </m:sSubPr>
                      <m:e>
                        <m:r>
                          <a:rPr lang="en-US" sz="1400" i="1" dirty="0" smtClean="0">
                            <a:effectLst/>
                            <a:latin typeface="Cambria Math" panose="02040503050406030204" pitchFamily="18" charset="0"/>
                          </a:rPr>
                          <m:t>𝑊</m:t>
                        </m:r>
                      </m:e>
                      <m:sub>
                        <m:r>
                          <a:rPr lang="fr-FR" sz="1400" b="0" i="1" dirty="0" smtClean="0">
                            <a:effectLst/>
                            <a:latin typeface="Cambria Math" panose="02040503050406030204" pitchFamily="18" charset="0"/>
                          </a:rPr>
                          <m:t>𝑖𝑗</m:t>
                        </m:r>
                      </m:sub>
                    </m:sSub>
                    <m:r>
                      <a:rPr lang="en-US" sz="1400" i="1" dirty="0">
                        <a:effectLst/>
                        <a:latin typeface="Cambria Math" panose="02040503050406030204" pitchFamily="18" charset="0"/>
                      </a:rPr>
                      <m:t> </m:t>
                    </m:r>
                  </m:oMath>
                </a14:m>
                <a:r>
                  <a:rPr lang="en-US" sz="1400" dirty="0">
                    <a:effectLst/>
                    <a:latin typeface="Calibri" panose="020F0502020204030204" pitchFamily="34" charset="0"/>
                  </a:rPr>
                  <a:t>) so the network learns a probability distribution over input patterns.</a:t>
                </a:r>
              </a:p>
              <a:p>
                <a:pPr marL="0" marR="0" rtl="0">
                  <a:buNone/>
                </a:pPr>
                <a:r>
                  <a:rPr lang="en-US" sz="1400" b="1" dirty="0">
                    <a:effectLst/>
                    <a:latin typeface="Calibri" panose="020F0502020204030204" pitchFamily="34" charset="0"/>
                  </a:rPr>
                  <a:t>Step 1 — Initialize Weights</a:t>
                </a:r>
                <a:endParaRPr lang="en-US" sz="1400" dirty="0">
                  <a:effectLst/>
                  <a:latin typeface="Calibri" panose="020F0502020204030204" pitchFamily="34" charset="0"/>
                </a:endParaRPr>
              </a:p>
              <a:p>
                <a:pPr lvl="1">
                  <a:spcAft>
                    <a:spcPts val="600"/>
                  </a:spcAft>
                </a:pPr>
                <a:r>
                  <a:rPr lang="en-US" sz="1400" dirty="0">
                    <a:effectLst/>
                    <a:latin typeface="Calibri" panose="020F0502020204030204" pitchFamily="34" charset="0"/>
                  </a:rPr>
                  <a:t>Set all weights randomly in the range ([-1, 1]).</a:t>
                </a:r>
              </a:p>
              <a:p>
                <a:pPr marL="0" marR="0" rtl="0">
                  <a:buNone/>
                </a:pPr>
                <a:r>
                  <a:rPr lang="en-US" sz="1400" b="1" dirty="0">
                    <a:effectLst/>
                    <a:latin typeface="Calibri" panose="020F0502020204030204" pitchFamily="34" charset="0"/>
                  </a:rPr>
                  <a:t>Step 2 — Positive Phase (Clamping)</a:t>
                </a:r>
                <a:endParaRPr lang="en-US" sz="1400" dirty="0">
                  <a:effectLst/>
                  <a:latin typeface="Calibri" panose="020F0502020204030204" pitchFamily="34" charset="0"/>
                </a:endParaRPr>
              </a:p>
              <a:p>
                <a:pPr lvl="1"/>
                <a:r>
                  <a:rPr lang="en-US" sz="1400" dirty="0">
                    <a:effectLst/>
                    <a:latin typeface="Calibri" panose="020F0502020204030204" pitchFamily="34" charset="0"/>
                  </a:rPr>
                  <a:t>Clamp both input and output units to the target pattern.</a:t>
                </a:r>
              </a:p>
              <a:p>
                <a:pPr lvl="1"/>
                <a:r>
                  <a:rPr lang="en-US" sz="1400" dirty="0">
                    <a:effectLst/>
                    <a:latin typeface="Calibri" panose="020F0502020204030204" pitchFamily="34" charset="0"/>
                  </a:rPr>
                  <a:t>Run simulated annealing on the hidden units over temperatures ( </a:t>
                </a:r>
                <a14:m>
                  <m:oMath xmlns:m="http://schemas.openxmlformats.org/officeDocument/2006/math">
                    <m:sSub>
                      <m:sSubPr>
                        <m:ctrlPr>
                          <a:rPr lang="en-US" sz="1400" i="1" dirty="0" smtClean="0">
                            <a:effectLst/>
                            <a:latin typeface="Cambria Math" panose="02040503050406030204" pitchFamily="18" charset="0"/>
                          </a:rPr>
                        </m:ctrlPr>
                      </m:sSubPr>
                      <m:e>
                        <m:r>
                          <a:rPr lang="en-US" sz="1400" i="1" dirty="0" smtClean="0">
                            <a:effectLst/>
                            <a:latin typeface="Cambria Math" panose="02040503050406030204" pitchFamily="18" charset="0"/>
                          </a:rPr>
                          <m:t>𝑇</m:t>
                        </m:r>
                      </m:e>
                      <m:sub>
                        <m:r>
                          <a:rPr lang="en-US" sz="1400" i="1" dirty="0" smtClean="0">
                            <a:effectLst/>
                            <a:latin typeface="Cambria Math" panose="02040503050406030204" pitchFamily="18" charset="0"/>
                          </a:rPr>
                          <m:t>0</m:t>
                        </m:r>
                      </m:sub>
                    </m:sSub>
                    <m:r>
                      <a:rPr lang="en-US" sz="1400" i="1" dirty="0" smtClean="0">
                        <a:effectLst/>
                        <a:latin typeface="Cambria Math" panose="02040503050406030204" pitchFamily="18" charset="0"/>
                      </a:rPr>
                      <m:t>, </m:t>
                    </m:r>
                    <m:sSub>
                      <m:sSubPr>
                        <m:ctrlPr>
                          <a:rPr lang="en-US" sz="1400" i="1" dirty="0" smtClean="0">
                            <a:effectLst/>
                            <a:latin typeface="Cambria Math" panose="02040503050406030204" pitchFamily="18" charset="0"/>
                          </a:rPr>
                        </m:ctrlPr>
                      </m:sSubPr>
                      <m:e>
                        <m:r>
                          <a:rPr lang="en-US" sz="1400" i="1" dirty="0" smtClean="0">
                            <a:effectLst/>
                            <a:latin typeface="Cambria Math" panose="02040503050406030204" pitchFamily="18" charset="0"/>
                          </a:rPr>
                          <m:t>𝑇</m:t>
                        </m:r>
                      </m:e>
                      <m:sub>
                        <m:r>
                          <a:rPr lang="en-US" sz="1400" i="1" dirty="0" smtClean="0">
                            <a:effectLst/>
                            <a:latin typeface="Cambria Math" panose="02040503050406030204" pitchFamily="18" charset="0"/>
                          </a:rPr>
                          <m:t>1</m:t>
                        </m:r>
                      </m:sub>
                    </m:sSub>
                    <m:r>
                      <a:rPr lang="en-US" sz="1400" i="1" dirty="0" smtClean="0">
                        <a:effectLst/>
                        <a:latin typeface="Cambria Math" panose="02040503050406030204" pitchFamily="18" charset="0"/>
                      </a:rPr>
                      <m:t>, …, </m:t>
                    </m:r>
                    <m:sSub>
                      <m:sSubPr>
                        <m:ctrlPr>
                          <a:rPr lang="en-US" sz="1400" i="1" dirty="0" smtClean="0">
                            <a:effectLst/>
                            <a:latin typeface="Cambria Math" panose="02040503050406030204" pitchFamily="18" charset="0"/>
                          </a:rPr>
                        </m:ctrlPr>
                      </m:sSubPr>
                      <m:e>
                        <m:r>
                          <a:rPr lang="en-US" sz="1400" i="1" dirty="0" smtClean="0">
                            <a:effectLst/>
                            <a:latin typeface="Cambria Math" panose="02040503050406030204" pitchFamily="18" charset="0"/>
                          </a:rPr>
                          <m:t>𝑇</m:t>
                        </m:r>
                      </m:e>
                      <m:sub>
                        <m:r>
                          <a:rPr lang="fr-FR" sz="1400" b="0" i="1" dirty="0" smtClean="0">
                            <a:effectLst/>
                            <a:latin typeface="Cambria Math" panose="02040503050406030204" pitchFamily="18" charset="0"/>
                          </a:rPr>
                          <m:t>𝑒𝑛𝑑</m:t>
                        </m:r>
                        <m:r>
                          <a:rPr lang="fr-FR" sz="1400" b="0" i="1" dirty="0" smtClean="0">
                            <a:effectLst/>
                            <a:latin typeface="Cambria Math" panose="02040503050406030204" pitchFamily="18" charset="0"/>
                          </a:rPr>
                          <m:t> </m:t>
                        </m:r>
                      </m:sub>
                    </m:sSub>
                  </m:oMath>
                </a14:m>
                <a:r>
                  <a:rPr lang="en-US" sz="1400" dirty="0">
                    <a:effectLst/>
                    <a:latin typeface="Calibri" panose="020F0502020204030204" pitchFamily="34" charset="0"/>
                  </a:rPr>
                  <a:t> ).</a:t>
                </a:r>
              </a:p>
              <a:p>
                <a:pPr lvl="1"/>
                <a:r>
                  <a:rPr lang="en-US" sz="1400" dirty="0">
                    <a:effectLst/>
                    <a:latin typeface="Calibri" panose="020F0502020204030204" pitchFamily="34" charset="0"/>
                  </a:rPr>
                  <a:t>At the final temperature, measure the </a:t>
                </a:r>
                <a:r>
                  <a:rPr lang="fr-FR" sz="1400" b="1" dirty="0">
                    <a:effectLst/>
                    <a:latin typeface="Calibri" panose="020F0502020204030204" pitchFamily="34" charset="0"/>
                  </a:rPr>
                  <a:t>positive </a:t>
                </a:r>
                <a:r>
                  <a:rPr lang="fr-FR" sz="1400" b="1" dirty="0" err="1">
                    <a:effectLst/>
                    <a:latin typeface="Calibri" panose="020F0502020204030204" pitchFamily="34" charset="0"/>
                  </a:rPr>
                  <a:t>correlation</a:t>
                </a:r>
                <a:r>
                  <a:rPr lang="en-US" sz="1400" dirty="0">
                    <a:effectLst/>
                    <a:latin typeface="Calibri" panose="020F0502020204030204" pitchFamily="34" charset="0"/>
                  </a:rPr>
                  <a:t>:</a:t>
                </a:r>
              </a:p>
              <a:p>
                <a:pPr marL="0" marR="0" rtl="0">
                  <a:buNone/>
                </a:pPr>
                <a14:m>
                  <m:oMathPara xmlns:m="http://schemas.openxmlformats.org/officeDocument/2006/math">
                    <m:oMathParaPr>
                      <m:jc m:val="centerGroup"/>
                    </m:oMathParaPr>
                    <m:oMath xmlns:m="http://schemas.openxmlformats.org/officeDocument/2006/math">
                      <m:sSubSup>
                        <m:sSubSupPr>
                          <m:ctrlPr>
                            <a:rPr lang="en-US" sz="1400" i="1" dirty="0">
                              <a:effectLst/>
                              <a:latin typeface="Cambria Math" panose="02040503050406030204" pitchFamily="18" charset="0"/>
                            </a:rPr>
                          </m:ctrlPr>
                        </m:sSubSupPr>
                        <m:e>
                          <m:r>
                            <a:rPr lang="en-US" sz="1400" i="1" dirty="0" smtClean="0">
                              <a:effectLst/>
                              <a:latin typeface="Cambria Math" panose="02040503050406030204" pitchFamily="18" charset="0"/>
                            </a:rPr>
                            <m:t>𝑃</m:t>
                          </m:r>
                        </m:e>
                        <m:sub>
                          <m:r>
                            <a:rPr lang="en-US" sz="1400" i="1" dirty="0" err="1">
                              <a:effectLst/>
                              <a:latin typeface="Cambria Math" panose="02040503050406030204" pitchFamily="18" charset="0"/>
                            </a:rPr>
                            <m:t>𝑖𝑗</m:t>
                          </m:r>
                        </m:sub>
                        <m:sup>
                          <m:r>
                            <a:rPr lang="en-US" sz="1400" i="1" dirty="0">
                              <a:effectLst/>
                              <a:latin typeface="Cambria Math" panose="02040503050406030204" pitchFamily="18" charset="0"/>
                            </a:rPr>
                            <m:t>+</m:t>
                          </m:r>
                        </m:sup>
                      </m:sSubSup>
                      <m:r>
                        <a:rPr lang="en-US" sz="1400" i="1" dirty="0">
                          <a:effectLst/>
                          <a:latin typeface="Cambria Math" panose="02040503050406030204" pitchFamily="18" charset="0"/>
                        </a:rPr>
                        <m:t> =</m:t>
                      </m:r>
                      <m:sSup>
                        <m:sSupPr>
                          <m:ctrlPr>
                            <a:rPr lang="en-US" sz="1400" i="1" dirty="0">
                              <a:effectLst/>
                              <a:latin typeface="Cambria Math" panose="02040503050406030204" pitchFamily="18" charset="0"/>
                            </a:rPr>
                          </m:ctrlPr>
                        </m:sSupPr>
                        <m:e>
                          <m:d>
                            <m:dPr>
                              <m:begChr m:val="⟨"/>
                              <m:endChr m:val="⟩"/>
                              <m:ctrlPr>
                                <a:rPr lang="en-US" sz="1400" i="1" dirty="0" smtClean="0">
                                  <a:effectLst/>
                                  <a:latin typeface="Cambria Math" panose="02040503050406030204" pitchFamily="18" charset="0"/>
                                </a:rPr>
                              </m:ctrlPr>
                            </m:dPr>
                            <m:e>
                              <m:r>
                                <a:rPr lang="en-US" sz="1400" i="1" dirty="0">
                                  <a:effectLst/>
                                  <a:latin typeface="Cambria Math" panose="02040503050406030204" pitchFamily="18" charset="0"/>
                                </a:rPr>
                                <m:t> </m:t>
                              </m:r>
                              <m:sSub>
                                <m:sSubPr>
                                  <m:ctrlPr>
                                    <a:rPr lang="en-US" sz="1400" i="1" dirty="0" err="1">
                                      <a:effectLst/>
                                      <a:latin typeface="Cambria Math" panose="02040503050406030204" pitchFamily="18" charset="0"/>
                                    </a:rPr>
                                  </m:ctrlPr>
                                </m:sSubPr>
                                <m:e>
                                  <m:r>
                                    <a:rPr lang="en-US" sz="1400" i="1" dirty="0" err="1">
                                      <a:effectLst/>
                                      <a:latin typeface="Cambria Math" panose="02040503050406030204" pitchFamily="18" charset="0"/>
                                    </a:rPr>
                                    <m:t>𝑆</m:t>
                                  </m:r>
                                </m:e>
                                <m:sub>
                                  <m:r>
                                    <a:rPr lang="en-US" sz="1400" i="1" dirty="0" err="1">
                                      <a:effectLst/>
                                      <a:latin typeface="Cambria Math" panose="02040503050406030204" pitchFamily="18" charset="0"/>
                                    </a:rPr>
                                    <m:t>𝑖</m:t>
                                  </m:r>
                                </m:sub>
                              </m:sSub>
                              <m:r>
                                <a:rPr lang="en-US" sz="1400" i="1" dirty="0">
                                  <a:effectLst/>
                                  <a:latin typeface="Cambria Math" panose="02040503050406030204" pitchFamily="18" charset="0"/>
                                </a:rPr>
                                <m:t> </m:t>
                              </m:r>
                              <m:sSub>
                                <m:sSubPr>
                                  <m:ctrlPr>
                                    <a:rPr lang="en-US" sz="1400" i="1" dirty="0" err="1">
                                      <a:effectLst/>
                                      <a:latin typeface="Cambria Math" panose="02040503050406030204" pitchFamily="18" charset="0"/>
                                    </a:rPr>
                                  </m:ctrlPr>
                                </m:sSubPr>
                                <m:e>
                                  <m:r>
                                    <a:rPr lang="en-US" sz="1400" i="1" dirty="0" err="1">
                                      <a:effectLst/>
                                      <a:latin typeface="Cambria Math" panose="02040503050406030204" pitchFamily="18" charset="0"/>
                                    </a:rPr>
                                    <m:t>𝑆</m:t>
                                  </m:r>
                                </m:e>
                                <m:sub>
                                  <m:r>
                                    <a:rPr lang="en-US" sz="1400" i="1" dirty="0" err="1">
                                      <a:effectLst/>
                                      <a:latin typeface="Cambria Math" panose="02040503050406030204" pitchFamily="18" charset="0"/>
                                    </a:rPr>
                                    <m:t>𝑗</m:t>
                                  </m:r>
                                </m:sub>
                              </m:sSub>
                              <m:r>
                                <a:rPr lang="en-US" sz="1400" i="1" dirty="0">
                                  <a:effectLst/>
                                  <a:latin typeface="Cambria Math" panose="02040503050406030204" pitchFamily="18" charset="0"/>
                                </a:rPr>
                                <m:t> </m:t>
                              </m:r>
                            </m:e>
                          </m:d>
                        </m:e>
                        <m:sup>
                          <m:r>
                            <a:rPr lang="en-US" sz="1400" i="1" dirty="0">
                              <a:effectLst/>
                              <a:latin typeface="Cambria Math" panose="02040503050406030204" pitchFamily="18" charset="0"/>
                            </a:rPr>
                            <m:t>+</m:t>
                          </m:r>
                        </m:sup>
                      </m:sSup>
                      <m:r>
                        <a:rPr lang="fr-FR" sz="1400" b="0" i="1" dirty="0" smtClean="0">
                          <a:effectLst/>
                          <a:latin typeface="Cambria Math" panose="02040503050406030204" pitchFamily="18" charset="0"/>
                        </a:rPr>
                        <m:t>   </m:t>
                      </m:r>
                      <m:r>
                        <a:rPr lang="en-US" sz="1400" i="1" dirty="0">
                          <a:effectLst/>
                          <a:latin typeface="Cambria Math" panose="02040503050406030204" pitchFamily="18" charset="0"/>
                        </a:rPr>
                        <m:t>, </m:t>
                      </m:r>
                      <m:r>
                        <a:rPr lang="fr-FR" sz="1400" b="0" i="1" dirty="0" smtClean="0">
                          <a:effectLst/>
                          <a:latin typeface="Cambria Math" panose="02040503050406030204" pitchFamily="18" charset="0"/>
                        </a:rPr>
                        <m:t> </m:t>
                      </m:r>
                      <m:r>
                        <a:rPr lang="en-US" sz="1400" i="1" dirty="0" err="1">
                          <a:effectLst/>
                          <a:latin typeface="Cambria Math" panose="02040503050406030204" pitchFamily="18" charset="0"/>
                        </a:rPr>
                        <m:t>𝑖</m:t>
                      </m:r>
                      <m:r>
                        <a:rPr lang="en-US" sz="1400" i="1" dirty="0" smtClean="0">
                          <a:effectLst/>
                          <a:latin typeface="Cambria Math" panose="02040503050406030204" pitchFamily="18" charset="0"/>
                        </a:rPr>
                        <m:t>≠</m:t>
                      </m:r>
                      <m:r>
                        <a:rPr lang="en-US" sz="1400" i="1" dirty="0">
                          <a:effectLst/>
                          <a:latin typeface="Cambria Math" panose="02040503050406030204" pitchFamily="18" charset="0"/>
                        </a:rPr>
                        <m:t> </m:t>
                      </m:r>
                      <m:r>
                        <a:rPr lang="en-US" sz="1400" i="1" dirty="0">
                          <a:effectLst/>
                          <a:latin typeface="Cambria Math" panose="02040503050406030204" pitchFamily="18" charset="0"/>
                        </a:rPr>
                        <m:t>𝑗</m:t>
                      </m:r>
                    </m:oMath>
                  </m:oMathPara>
                </a14:m>
                <a:endParaRPr lang="en-US" sz="1400" dirty="0">
                  <a:effectLst/>
                  <a:latin typeface="Calibri" panose="020F0502020204030204" pitchFamily="34" charset="0"/>
                </a:endParaRPr>
              </a:p>
              <a:p>
                <a:pPr lvl="1"/>
                <a:r>
                  <a:rPr lang="en-US" sz="1400" dirty="0">
                    <a:effectLst/>
                    <a:latin typeface="Calibri" panose="020F0502020204030204" pitchFamily="34" charset="0"/>
                  </a:rPr>
                  <a:t>This is the average product of the states when the network is fully clamped.</a:t>
                </a:r>
              </a:p>
              <a:p>
                <a:pPr marL="0" marR="0" rtl="0">
                  <a:buNone/>
                </a:pPr>
                <a:r>
                  <a:rPr lang="en-US" sz="1400" b="1" dirty="0">
                    <a:effectLst/>
                    <a:latin typeface="Calibri" panose="020F0502020204030204" pitchFamily="34" charset="0"/>
                  </a:rPr>
                  <a:t>Step 3 — Negative Phase (Free-Running)</a:t>
                </a:r>
                <a:endParaRPr lang="en-US" sz="1400" dirty="0">
                  <a:effectLst/>
                  <a:latin typeface="Calibri" panose="020F0502020204030204" pitchFamily="34" charset="0"/>
                </a:endParaRPr>
              </a:p>
              <a:p>
                <a:pPr lvl="1"/>
                <a:r>
                  <a:rPr lang="en-US" sz="1400" dirty="0">
                    <a:effectLst/>
                    <a:latin typeface="Calibri" panose="020F0502020204030204" pitchFamily="34" charset="0"/>
                  </a:rPr>
                  <a:t>Clamp only the input units. Output units run freely.</a:t>
                </a:r>
              </a:p>
              <a:p>
                <a:pPr lvl="1"/>
                <a:r>
                  <a:rPr lang="en-US" sz="1400" dirty="0">
                    <a:effectLst/>
                    <a:latin typeface="Calibri" panose="020F0502020204030204" pitchFamily="34" charset="0"/>
                  </a:rPr>
                  <a:t>Repeat the annealing process and measure the </a:t>
                </a:r>
                <a:r>
                  <a:rPr lang="fr-FR" sz="1400" b="1" dirty="0" err="1">
                    <a:effectLst/>
                    <a:latin typeface="Calibri" panose="020F0502020204030204" pitchFamily="34" charset="0"/>
                  </a:rPr>
                  <a:t>negative</a:t>
                </a:r>
                <a:r>
                  <a:rPr lang="fr-FR" sz="1400" b="1" dirty="0">
                    <a:effectLst/>
                    <a:latin typeface="Calibri" panose="020F0502020204030204" pitchFamily="34" charset="0"/>
                  </a:rPr>
                  <a:t> </a:t>
                </a:r>
                <a:r>
                  <a:rPr lang="fr-FR" sz="1400" b="1" dirty="0" err="1">
                    <a:effectLst/>
                    <a:latin typeface="Calibri" panose="020F0502020204030204" pitchFamily="34" charset="0"/>
                  </a:rPr>
                  <a:t>correlation</a:t>
                </a:r>
                <a:r>
                  <a:rPr lang="en-US" sz="1400" dirty="0">
                    <a:effectLst/>
                    <a:latin typeface="Calibri" panose="020F0502020204030204" pitchFamily="34" charset="0"/>
                  </a:rPr>
                  <a:t>:</a:t>
                </a:r>
              </a:p>
              <a:p>
                <a:pPr marL="0" marR="0" rtl="0">
                  <a:buNone/>
                </a:pPr>
                <a14:m>
                  <m:oMathPara xmlns:m="http://schemas.openxmlformats.org/officeDocument/2006/math">
                    <m:oMathParaPr>
                      <m:jc m:val="centerGroup"/>
                    </m:oMathParaPr>
                    <m:oMath xmlns:m="http://schemas.openxmlformats.org/officeDocument/2006/math">
                      <m:sSubSup>
                        <m:sSubSupPr>
                          <m:ctrlPr>
                            <a:rPr lang="en-US" sz="1400" i="1" dirty="0" smtClean="0">
                              <a:effectLst/>
                              <a:latin typeface="Cambria Math" panose="02040503050406030204" pitchFamily="18" charset="0"/>
                            </a:rPr>
                          </m:ctrlPr>
                        </m:sSubSupPr>
                        <m:e>
                          <m:r>
                            <a:rPr lang="en-US" sz="1400" i="1" dirty="0" smtClean="0">
                              <a:effectLst/>
                              <a:latin typeface="Cambria Math" panose="02040503050406030204" pitchFamily="18" charset="0"/>
                            </a:rPr>
                            <m:t>𝑃</m:t>
                          </m:r>
                        </m:e>
                        <m:sub>
                          <m:r>
                            <a:rPr lang="en-US" sz="1400" i="1" dirty="0" err="1" smtClean="0">
                              <a:effectLst/>
                              <a:latin typeface="Cambria Math" panose="02040503050406030204" pitchFamily="18" charset="0"/>
                            </a:rPr>
                            <m:t>𝑖𝑗</m:t>
                          </m:r>
                        </m:sub>
                        <m:sup>
                          <m:r>
                            <a:rPr lang="en-US" sz="1400" i="1" dirty="0" smtClean="0">
                              <a:effectLst/>
                              <a:latin typeface="Cambria Math" panose="02040503050406030204" pitchFamily="18" charset="0"/>
                            </a:rPr>
                            <m:t>−</m:t>
                          </m:r>
                        </m:sup>
                      </m:sSubSup>
                      <m:r>
                        <a:rPr lang="en-US" sz="1400" i="1" dirty="0" smtClean="0">
                          <a:effectLst/>
                          <a:latin typeface="Cambria Math" panose="02040503050406030204" pitchFamily="18" charset="0"/>
                        </a:rPr>
                        <m:t> =</m:t>
                      </m:r>
                      <m:sSup>
                        <m:sSupPr>
                          <m:ctrlPr>
                            <a:rPr lang="en-US" sz="1400" i="1" dirty="0" smtClean="0">
                              <a:effectLst/>
                              <a:latin typeface="Cambria Math" panose="02040503050406030204" pitchFamily="18" charset="0"/>
                            </a:rPr>
                          </m:ctrlPr>
                        </m:sSupPr>
                        <m:e>
                          <m:d>
                            <m:dPr>
                              <m:begChr m:val="⟨"/>
                              <m:endChr m:val="⟩"/>
                              <m:ctrlPr>
                                <a:rPr lang="en-US" sz="1400" i="1" dirty="0" smtClean="0">
                                  <a:effectLst/>
                                  <a:latin typeface="Cambria Math" panose="02040503050406030204" pitchFamily="18" charset="0"/>
                                </a:rPr>
                              </m:ctrlPr>
                            </m:dPr>
                            <m:e>
                              <m:r>
                                <a:rPr lang="en-US" sz="1400" i="1" dirty="0" smtClean="0">
                                  <a:effectLst/>
                                  <a:latin typeface="Cambria Math" panose="02040503050406030204" pitchFamily="18" charset="0"/>
                                </a:rPr>
                                <m:t> </m:t>
                              </m:r>
                              <m:sSub>
                                <m:sSubPr>
                                  <m:ctrlPr>
                                    <a:rPr lang="en-US" sz="1400" i="1" dirty="0" err="1" smtClean="0">
                                      <a:effectLst/>
                                      <a:latin typeface="Cambria Math" panose="02040503050406030204" pitchFamily="18" charset="0"/>
                                    </a:rPr>
                                  </m:ctrlPr>
                                </m:sSubPr>
                                <m:e>
                                  <m:r>
                                    <a:rPr lang="en-US" sz="1400" i="1" dirty="0" err="1" smtClean="0">
                                      <a:effectLst/>
                                      <a:latin typeface="Cambria Math" panose="02040503050406030204" pitchFamily="18" charset="0"/>
                                    </a:rPr>
                                    <m:t>𝑆</m:t>
                                  </m:r>
                                </m:e>
                                <m:sub>
                                  <m:r>
                                    <a:rPr lang="en-US" sz="1400" i="1" dirty="0" err="1" smtClean="0">
                                      <a:effectLst/>
                                      <a:latin typeface="Cambria Math" panose="02040503050406030204" pitchFamily="18" charset="0"/>
                                    </a:rPr>
                                    <m:t>𝑖</m:t>
                                  </m:r>
                                </m:sub>
                              </m:sSub>
                              <m:r>
                                <a:rPr lang="en-US" sz="1400" i="1" dirty="0" smtClean="0">
                                  <a:effectLst/>
                                  <a:latin typeface="Cambria Math" panose="02040503050406030204" pitchFamily="18" charset="0"/>
                                </a:rPr>
                                <m:t> </m:t>
                              </m:r>
                              <m:sSub>
                                <m:sSubPr>
                                  <m:ctrlPr>
                                    <a:rPr lang="en-US" sz="1400" i="1" dirty="0" err="1" smtClean="0">
                                      <a:effectLst/>
                                      <a:latin typeface="Cambria Math" panose="02040503050406030204" pitchFamily="18" charset="0"/>
                                    </a:rPr>
                                  </m:ctrlPr>
                                </m:sSubPr>
                                <m:e>
                                  <m:r>
                                    <a:rPr lang="en-US" sz="1400" i="1" dirty="0" err="1" smtClean="0">
                                      <a:effectLst/>
                                      <a:latin typeface="Cambria Math" panose="02040503050406030204" pitchFamily="18" charset="0"/>
                                    </a:rPr>
                                    <m:t>𝑆</m:t>
                                  </m:r>
                                </m:e>
                                <m:sub>
                                  <m:r>
                                    <a:rPr lang="en-US" sz="1400" i="1" dirty="0" err="1" smtClean="0">
                                      <a:effectLst/>
                                      <a:latin typeface="Cambria Math" panose="02040503050406030204" pitchFamily="18" charset="0"/>
                                    </a:rPr>
                                    <m:t>𝑗</m:t>
                                  </m:r>
                                </m:sub>
                              </m:sSub>
                              <m:r>
                                <a:rPr lang="en-US" sz="1400" i="1" dirty="0" smtClean="0">
                                  <a:effectLst/>
                                  <a:latin typeface="Cambria Math" panose="02040503050406030204" pitchFamily="18" charset="0"/>
                                </a:rPr>
                                <m:t> </m:t>
                              </m:r>
                            </m:e>
                          </m:d>
                        </m:e>
                        <m:sup>
                          <m:r>
                            <a:rPr lang="en-US" sz="1400" i="1" dirty="0" smtClean="0">
                              <a:effectLst/>
                              <a:latin typeface="Cambria Math" panose="02040503050406030204" pitchFamily="18" charset="0"/>
                            </a:rPr>
                            <m:t>−</m:t>
                          </m:r>
                        </m:sup>
                      </m:sSup>
                      <m:r>
                        <a:rPr lang="fr-FR" sz="1400" b="0" i="1" dirty="0" smtClean="0">
                          <a:effectLst/>
                          <a:latin typeface="Cambria Math" panose="02040503050406030204" pitchFamily="18" charset="0"/>
                        </a:rPr>
                        <m:t> </m:t>
                      </m:r>
                      <m:r>
                        <a:rPr lang="en-US" sz="1400" i="1" dirty="0" smtClean="0">
                          <a:effectLst/>
                          <a:latin typeface="Cambria Math" panose="02040503050406030204" pitchFamily="18" charset="0"/>
                        </a:rPr>
                        <m:t>, </m:t>
                      </m:r>
                      <m:r>
                        <a:rPr lang="fr-FR" sz="1400" b="0" i="1" dirty="0" smtClean="0">
                          <a:effectLst/>
                          <a:latin typeface="Cambria Math" panose="02040503050406030204" pitchFamily="18" charset="0"/>
                        </a:rPr>
                        <m:t> </m:t>
                      </m:r>
                      <m:r>
                        <a:rPr lang="en-US" sz="1400" i="1" dirty="0" err="1" smtClean="0">
                          <a:effectLst/>
                          <a:latin typeface="Cambria Math" panose="02040503050406030204" pitchFamily="18" charset="0"/>
                        </a:rPr>
                        <m:t>𝑖</m:t>
                      </m:r>
                      <m:r>
                        <a:rPr lang="en-US" sz="1400" i="1" dirty="0" smtClean="0">
                          <a:effectLst/>
                          <a:latin typeface="Cambria Math" panose="02040503050406030204" pitchFamily="18" charset="0"/>
                        </a:rPr>
                        <m:t>≠ </m:t>
                      </m:r>
                      <m:r>
                        <a:rPr lang="en-US" sz="1400" i="1" dirty="0" smtClean="0">
                          <a:effectLst/>
                          <a:latin typeface="Cambria Math" panose="02040503050406030204" pitchFamily="18" charset="0"/>
                        </a:rPr>
                        <m:t>𝑗</m:t>
                      </m:r>
                    </m:oMath>
                  </m:oMathPara>
                </a14:m>
                <a:endParaRPr lang="en-US" sz="1400" dirty="0">
                  <a:effectLst/>
                  <a:latin typeface="Calibri" panose="020F0502020204030204" pitchFamily="34" charset="0"/>
                </a:endParaRPr>
              </a:p>
              <a:p>
                <a:pPr marL="0" marR="0" rtl="0">
                  <a:buNone/>
                </a:pPr>
                <a:endParaRPr lang="en-US" sz="1400" dirty="0">
                  <a:effectLst/>
                  <a:latin typeface="Calibri" panose="020F0502020204030204" pitchFamily="34" charset="0"/>
                </a:endParaRPr>
              </a:p>
              <a:p>
                <a:pPr lvl="1"/>
                <a:r>
                  <a:rPr lang="en-US" sz="1400" dirty="0">
                    <a:effectLst/>
                    <a:latin typeface="Calibri" panose="020F0502020204030204" pitchFamily="34" charset="0"/>
                  </a:rPr>
                  <a:t>This is the average product of the states when outputs are not clamped.</a:t>
                </a:r>
              </a:p>
              <a:p>
                <a:pPr marL="0" marR="0" rtl="0">
                  <a:buNone/>
                </a:pPr>
                <a:r>
                  <a:rPr lang="en-US" sz="1400" b="1" dirty="0">
                    <a:effectLst/>
                    <a:latin typeface="Calibri" panose="020F0502020204030204" pitchFamily="34" charset="0"/>
                  </a:rPr>
                  <a:t>Step 4 — Weight Update</a:t>
                </a:r>
                <a:endParaRPr lang="en-US" sz="1400" dirty="0">
                  <a:effectLst/>
                  <a:latin typeface="Calibri" panose="020F0502020204030204" pitchFamily="34" charset="0"/>
                </a:endParaRPr>
              </a:p>
              <a:p>
                <a:pPr lvl="1"/>
                <a:r>
                  <a:rPr lang="en-US" sz="1400" dirty="0">
                    <a:effectLst/>
                    <a:latin typeface="Calibri" panose="020F0502020204030204" pitchFamily="34" charset="0"/>
                  </a:rPr>
                  <a:t>Adjust each weight using the difference between positive and negative correlations:</a:t>
                </a:r>
              </a:p>
              <a:p>
                <a:pPr marL="0" marR="0" rtl="0">
                  <a:buNone/>
                </a:pPr>
                <a14:m>
                  <m:oMathPara xmlns:m="http://schemas.openxmlformats.org/officeDocument/2006/math">
                    <m:oMathParaPr>
                      <m:jc m:val="centerGroup"/>
                    </m:oMathParaPr>
                    <m:oMath xmlns:m="http://schemas.openxmlformats.org/officeDocument/2006/math">
                      <m:r>
                        <m:rPr>
                          <m:sty m:val="p"/>
                        </m:rPr>
                        <a:rPr lang="en-US" sz="1400" i="0" dirty="0" smtClean="0">
                          <a:effectLst/>
                          <a:latin typeface="Cambria Math" panose="02040503050406030204" pitchFamily="18" charset="0"/>
                        </a:rPr>
                        <m:t>Δ</m:t>
                      </m:r>
                      <m:r>
                        <a:rPr lang="en-US" sz="1400" i="1" dirty="0" smtClean="0">
                          <a:effectLst/>
                          <a:latin typeface="Cambria Math" panose="02040503050406030204" pitchFamily="18" charset="0"/>
                        </a:rPr>
                        <m:t> </m:t>
                      </m:r>
                      <m:sSub>
                        <m:sSubPr>
                          <m:ctrlPr>
                            <a:rPr lang="en-US" sz="1400" i="1" dirty="0" smtClean="0">
                              <a:effectLst/>
                              <a:latin typeface="Cambria Math" panose="02040503050406030204" pitchFamily="18" charset="0"/>
                            </a:rPr>
                          </m:ctrlPr>
                        </m:sSubPr>
                        <m:e>
                          <m:r>
                            <a:rPr lang="en-US" sz="1400" i="1" dirty="0" smtClean="0">
                              <a:effectLst/>
                              <a:latin typeface="Cambria Math" panose="02040503050406030204" pitchFamily="18" charset="0"/>
                            </a:rPr>
                            <m:t>𝑊</m:t>
                          </m:r>
                        </m:e>
                        <m:sub>
                          <m:r>
                            <a:rPr lang="en-US" sz="1400" i="1" dirty="0" err="1">
                              <a:effectLst/>
                              <a:latin typeface="Cambria Math" panose="02040503050406030204" pitchFamily="18" charset="0"/>
                            </a:rPr>
                            <m:t>𝑖𝑗</m:t>
                          </m:r>
                        </m:sub>
                      </m:sSub>
                      <m:r>
                        <a:rPr lang="en-US" sz="1400" i="1" dirty="0">
                          <a:effectLst/>
                          <a:latin typeface="Cambria Math" panose="02040503050406030204" pitchFamily="18" charset="0"/>
                        </a:rPr>
                        <m:t> =</m:t>
                      </m:r>
                      <m:r>
                        <a:rPr lang="en-US" sz="1400" i="1" dirty="0" smtClean="0">
                          <a:effectLst/>
                          <a:latin typeface="Cambria Math" panose="02040503050406030204" pitchFamily="18" charset="0"/>
                        </a:rPr>
                        <m:t>𝜂</m:t>
                      </m:r>
                      <m:r>
                        <a:rPr lang="fr-FR" sz="1400" b="0" i="1" dirty="0" smtClean="0">
                          <a:effectLst/>
                          <a:latin typeface="Cambria Math" panose="02040503050406030204" pitchFamily="18" charset="0"/>
                        </a:rPr>
                        <m:t> </m:t>
                      </m:r>
                      <m:d>
                        <m:dPr>
                          <m:ctrlPr>
                            <a:rPr lang="en-US" sz="1400" i="1" dirty="0">
                              <a:effectLst/>
                              <a:latin typeface="Cambria Math" panose="02040503050406030204" pitchFamily="18" charset="0"/>
                            </a:rPr>
                          </m:ctrlPr>
                        </m:dPr>
                        <m:e>
                          <m:r>
                            <a:rPr lang="en-US" sz="1400" i="1" dirty="0">
                              <a:effectLst/>
                              <a:latin typeface="Cambria Math" panose="02040503050406030204" pitchFamily="18" charset="0"/>
                            </a:rPr>
                            <m:t> </m:t>
                          </m:r>
                          <m:sSubSup>
                            <m:sSubSupPr>
                              <m:ctrlPr>
                                <a:rPr lang="en-US" sz="1400" i="1" dirty="0">
                                  <a:effectLst/>
                                  <a:latin typeface="Cambria Math" panose="02040503050406030204" pitchFamily="18" charset="0"/>
                                </a:rPr>
                              </m:ctrlPr>
                            </m:sSubSupPr>
                            <m:e>
                              <m:r>
                                <a:rPr lang="en-US" sz="1400" i="1" dirty="0">
                                  <a:effectLst/>
                                  <a:latin typeface="Cambria Math" panose="02040503050406030204" pitchFamily="18" charset="0"/>
                                </a:rPr>
                                <m:t>𝑃</m:t>
                              </m:r>
                            </m:e>
                            <m:sub>
                              <m:r>
                                <a:rPr lang="en-US" sz="1400" i="1" dirty="0" err="1">
                                  <a:effectLst/>
                                  <a:latin typeface="Cambria Math" panose="02040503050406030204" pitchFamily="18" charset="0"/>
                                </a:rPr>
                                <m:t>𝑖𝑗</m:t>
                              </m:r>
                            </m:sub>
                            <m:sup>
                              <m:r>
                                <a:rPr lang="en-US" sz="1400" i="1" dirty="0">
                                  <a:effectLst/>
                                  <a:latin typeface="Cambria Math" panose="02040503050406030204" pitchFamily="18" charset="0"/>
                                </a:rPr>
                                <m:t>+</m:t>
                              </m:r>
                            </m:sup>
                          </m:sSubSup>
                          <m:r>
                            <a:rPr lang="en-US" sz="1400" i="1" dirty="0">
                              <a:effectLst/>
                              <a:latin typeface="Cambria Math" panose="02040503050406030204" pitchFamily="18" charset="0"/>
                            </a:rPr>
                            <m:t> − </m:t>
                          </m:r>
                          <m:sSubSup>
                            <m:sSubSupPr>
                              <m:ctrlPr>
                                <a:rPr lang="en-US" sz="1400" i="1" dirty="0">
                                  <a:effectLst/>
                                  <a:latin typeface="Cambria Math" panose="02040503050406030204" pitchFamily="18" charset="0"/>
                                </a:rPr>
                              </m:ctrlPr>
                            </m:sSubSupPr>
                            <m:e>
                              <m:r>
                                <a:rPr lang="en-US" sz="1400" i="1" dirty="0">
                                  <a:effectLst/>
                                  <a:latin typeface="Cambria Math" panose="02040503050406030204" pitchFamily="18" charset="0"/>
                                </a:rPr>
                                <m:t>𝑃</m:t>
                              </m:r>
                            </m:e>
                            <m:sub>
                              <m:r>
                                <a:rPr lang="en-US" sz="1400" i="1" dirty="0" err="1">
                                  <a:effectLst/>
                                  <a:latin typeface="Cambria Math" panose="02040503050406030204" pitchFamily="18" charset="0"/>
                                </a:rPr>
                                <m:t>𝑖𝑗</m:t>
                              </m:r>
                            </m:sub>
                            <m:sup>
                              <m:r>
                                <a:rPr lang="en-US" sz="1400" i="1" dirty="0">
                                  <a:effectLst/>
                                  <a:latin typeface="Cambria Math" panose="02040503050406030204" pitchFamily="18" charset="0"/>
                                </a:rPr>
                                <m:t>−</m:t>
                              </m:r>
                            </m:sup>
                          </m:sSubSup>
                          <m:r>
                            <a:rPr lang="en-US" sz="1400" i="1" dirty="0">
                              <a:effectLst/>
                              <a:latin typeface="Cambria Math" panose="02040503050406030204" pitchFamily="18" charset="0"/>
                            </a:rPr>
                            <m:t> </m:t>
                          </m:r>
                        </m:e>
                      </m:d>
                      <m:r>
                        <a:rPr lang="fr-FR" sz="1400" b="0" i="1" dirty="0" smtClean="0">
                          <a:effectLst/>
                          <a:latin typeface="Cambria Math" panose="02040503050406030204" pitchFamily="18" charset="0"/>
                        </a:rPr>
                        <m:t> </m:t>
                      </m:r>
                    </m:oMath>
                  </m:oMathPara>
                </a14:m>
                <a:endParaRPr lang="en-US" sz="1400" dirty="0">
                  <a:effectLst/>
                  <a:latin typeface="Calibri" panose="020F0502020204030204" pitchFamily="34" charset="0"/>
                </a:endParaRPr>
              </a:p>
              <a:p>
                <a:pPr lvl="1"/>
                <a:r>
                  <a:rPr lang="en-US" sz="1400" dirty="0">
                    <a:effectLst/>
                    <a:latin typeface="Calibri" panose="020F0502020204030204" pitchFamily="34" charset="0"/>
                  </a:rPr>
                  <a:t>Learning rate depends on temperature:</a:t>
                </a:r>
              </a:p>
              <a:p>
                <a:pPr marL="0" marR="0" rtl="0">
                  <a:buNone/>
                </a:pPr>
                <a14:m>
                  <m:oMathPara xmlns:m="http://schemas.openxmlformats.org/officeDocument/2006/math">
                    <m:oMathParaPr>
                      <m:jc m:val="centerGroup"/>
                    </m:oMathParaPr>
                    <m:oMath xmlns:m="http://schemas.openxmlformats.org/officeDocument/2006/math">
                      <m:r>
                        <a:rPr lang="en-US" sz="1400" i="1" dirty="0" smtClean="0">
                          <a:effectLst/>
                          <a:latin typeface="Cambria Math" panose="02040503050406030204" pitchFamily="18" charset="0"/>
                        </a:rPr>
                        <m:t>𝜂</m:t>
                      </m:r>
                      <m:r>
                        <a:rPr lang="en-US" sz="1400" i="1" dirty="0" smtClean="0">
                          <a:effectLst/>
                          <a:latin typeface="Cambria Math" panose="02040503050406030204" pitchFamily="18" charset="0"/>
                        </a:rPr>
                        <m:t> =</m:t>
                      </m:r>
                      <m:f>
                        <m:fPr>
                          <m:ctrlPr>
                            <a:rPr lang="fr-FR" sz="1400" b="0" i="1" dirty="0" smtClean="0">
                              <a:effectLst/>
                              <a:latin typeface="Cambria Math" panose="02040503050406030204" pitchFamily="18" charset="0"/>
                            </a:rPr>
                          </m:ctrlPr>
                        </m:fPr>
                        <m:num>
                          <m:r>
                            <a:rPr lang="fr-FR" sz="1400" b="0" i="1" dirty="0" smtClean="0">
                              <a:effectLst/>
                              <a:latin typeface="Cambria Math" panose="02040503050406030204" pitchFamily="18" charset="0"/>
                            </a:rPr>
                            <m:t>𝜖</m:t>
                          </m:r>
                        </m:num>
                        <m:den>
                          <m:r>
                            <a:rPr lang="fr-FR" sz="1400" b="0" i="1" dirty="0" smtClean="0">
                              <a:effectLst/>
                              <a:latin typeface="Cambria Math" panose="02040503050406030204" pitchFamily="18" charset="0"/>
                            </a:rPr>
                            <m:t>𝑇</m:t>
                          </m:r>
                        </m:den>
                      </m:f>
                    </m:oMath>
                  </m:oMathPara>
                </a14:m>
                <a:endParaRPr lang="en-US" sz="1400" dirty="0">
                  <a:effectLst/>
                  <a:latin typeface="Calibri" panose="020F0502020204030204" pitchFamily="34" charset="0"/>
                </a:endParaRPr>
              </a:p>
              <a:p>
                <a:pPr marL="0" marR="0" rtl="0">
                  <a:buNone/>
                </a:pPr>
                <a:r>
                  <a:rPr lang="en-US" sz="1400" b="1" dirty="0">
                    <a:effectLst/>
                    <a:latin typeface="Calibri" panose="020F0502020204030204" pitchFamily="34" charset="0"/>
                  </a:rPr>
                  <a:t>Step 5 — Repeat Until Convergence</a:t>
                </a:r>
                <a:endParaRPr lang="en-US" sz="1400" dirty="0">
                  <a:effectLst/>
                  <a:latin typeface="Calibri" panose="020F0502020204030204" pitchFamily="34" charset="0"/>
                </a:endParaRPr>
              </a:p>
              <a:p>
                <a:pPr lvl="1"/>
                <a:r>
                  <a:rPr lang="en-US" sz="1400" dirty="0">
                    <a:effectLst/>
                    <a:latin typeface="Calibri" panose="020F0502020204030204" pitchFamily="34" charset="0"/>
                  </a:rPr>
                  <a:t>Repeat Steps 2–4 until weight changes become negligible.</a:t>
                </a:r>
              </a:p>
            </p:txBody>
          </p:sp>
        </mc:Choice>
        <mc:Fallback xmlns="">
          <p:sp>
            <p:nvSpPr>
              <p:cNvPr id="12" name="TextBox 11">
                <a:extLst>
                  <a:ext uri="{FF2B5EF4-FFF2-40B4-BE49-F238E27FC236}">
                    <a16:creationId xmlns:a16="http://schemas.microsoft.com/office/drawing/2014/main" id="{D49E1259-DDB2-0C57-8553-E8D08B17ED6F}"/>
                  </a:ext>
                </a:extLst>
              </p:cNvPr>
              <p:cNvSpPr txBox="1">
                <a:spLocks noRot="1" noChangeAspect="1" noMove="1" noResize="1" noEditPoints="1" noAdjustHandles="1" noChangeArrowheads="1" noChangeShapeType="1" noTextEdit="1"/>
              </p:cNvSpPr>
              <p:nvPr/>
            </p:nvSpPr>
            <p:spPr>
              <a:xfrm>
                <a:off x="2326223" y="1263170"/>
                <a:ext cx="8049571" cy="5450466"/>
              </a:xfrm>
              <a:prstGeom prst="rect">
                <a:avLst/>
              </a:prstGeom>
              <a:blipFill>
                <a:blip r:embed="rId3"/>
                <a:stretch>
                  <a:fillRect l="-227" t="-224" b="-336"/>
                </a:stretch>
              </a:blipFill>
            </p:spPr>
            <p:txBody>
              <a:bodyPr/>
              <a:lstStyle/>
              <a:p>
                <a:r>
                  <a:rPr lang="en-US">
                    <a:noFill/>
                  </a:rPr>
                  <a:t> </a:t>
                </a:r>
              </a:p>
            </p:txBody>
          </p:sp>
        </mc:Fallback>
      </mc:AlternateContent>
    </p:spTree>
    <p:extLst>
      <p:ext uri="{BB962C8B-B14F-4D97-AF65-F5344CB8AC3E}">
        <p14:creationId xmlns:p14="http://schemas.microsoft.com/office/powerpoint/2010/main" val="56256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E4B56-C885-71B2-EEC8-5B54534507F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EC0063-27BF-24C3-371A-918ACCEF64E3}"/>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Learning Algorithm</a:t>
            </a:r>
          </a:p>
        </p:txBody>
      </p:sp>
      <p:pic>
        <p:nvPicPr>
          <p:cNvPr id="4" name="Picture 3" descr="A screenshot of a computer program&#10;&#10;AI-generated content may be incorrect.">
            <a:extLst>
              <a:ext uri="{FF2B5EF4-FFF2-40B4-BE49-F238E27FC236}">
                <a16:creationId xmlns:a16="http://schemas.microsoft.com/office/drawing/2014/main" id="{2AD799B9-AB01-49B8-1394-F4387CBEA486}"/>
              </a:ext>
            </a:extLst>
          </p:cNvPr>
          <p:cNvPicPr>
            <a:picLocks noChangeAspect="1"/>
          </p:cNvPicPr>
          <p:nvPr/>
        </p:nvPicPr>
        <p:blipFill>
          <a:blip r:embed="rId3"/>
          <a:stretch>
            <a:fillRect/>
          </a:stretch>
        </p:blipFill>
        <p:spPr>
          <a:xfrm>
            <a:off x="292881" y="2428117"/>
            <a:ext cx="7463725" cy="4029530"/>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2B644AE2-99F4-D45B-21C9-D523EB0E4B05}"/>
              </a:ext>
            </a:extLst>
          </p:cNvPr>
          <p:cNvPicPr>
            <a:picLocks noChangeAspect="1"/>
          </p:cNvPicPr>
          <p:nvPr/>
        </p:nvPicPr>
        <p:blipFill>
          <a:blip r:embed="rId4"/>
          <a:stretch>
            <a:fillRect/>
          </a:stretch>
        </p:blipFill>
        <p:spPr>
          <a:xfrm>
            <a:off x="7756606" y="2669204"/>
            <a:ext cx="4035706" cy="3258598"/>
          </a:xfrm>
          <a:prstGeom prst="rect">
            <a:avLst/>
          </a:prstGeom>
        </p:spPr>
      </p:pic>
      <p:sp>
        <p:nvSpPr>
          <p:cNvPr id="7" name="Rectangle 1">
            <a:extLst>
              <a:ext uri="{FF2B5EF4-FFF2-40B4-BE49-F238E27FC236}">
                <a16:creationId xmlns:a16="http://schemas.microsoft.com/office/drawing/2014/main" id="{FC84B24D-80A5-38EB-B668-B8A39AFB45CA}"/>
              </a:ext>
            </a:extLst>
          </p:cNvPr>
          <p:cNvSpPr>
            <a:spLocks noChangeArrowheads="1"/>
          </p:cNvSpPr>
          <p:nvPr/>
        </p:nvSpPr>
        <p:spPr bwMode="auto">
          <a:xfrm>
            <a:off x="1179094" y="1349794"/>
            <a:ext cx="7463724"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Google Sans"/>
              </a:rPr>
              <a:t>1. Supervised Learning (Conditional)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Use case: Classification or Regression (Input -&gt; Output).</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Google Sans Text"/>
              </a:rPr>
              <a:t>Phases:</a:t>
            </a:r>
            <a:endParaRPr kumimoji="0" lang="en-US" altLang="en-US" sz="1200" b="0" i="0" u="none" strike="noStrike" cap="none" normalizeH="0" baseline="0" dirty="0">
              <a:ln>
                <a:noFill/>
              </a:ln>
              <a:solidFill>
                <a:schemeClr val="tx1"/>
              </a:solidFill>
              <a:effectLst/>
            </a:endParaRPr>
          </a:p>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Google Sans Text"/>
              </a:rPr>
              <a:t>Positive:</a:t>
            </a:r>
            <a:r>
              <a:rPr kumimoji="0" lang="en-US" altLang="en-US" sz="1200" b="0" i="0" u="none" strike="noStrike" cap="none" normalizeH="0" baseline="0" dirty="0">
                <a:ln>
                  <a:noFill/>
                </a:ln>
                <a:solidFill>
                  <a:schemeClr val="tx1"/>
                </a:solidFill>
                <a:effectLst/>
                <a:latin typeface="Google Sans Text"/>
              </a:rPr>
              <a:t> Clamp Input AND Output.</a:t>
            </a:r>
          </a:p>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Google Sans Text"/>
              </a:rPr>
              <a:t>Negative:</a:t>
            </a:r>
            <a:r>
              <a:rPr kumimoji="0" lang="en-US" altLang="en-US" sz="1200" b="0" i="0" u="none" strike="noStrike" cap="none" normalizeH="0" baseline="0" dirty="0">
                <a:ln>
                  <a:noFill/>
                </a:ln>
                <a:solidFill>
                  <a:schemeClr val="tx1"/>
                </a:solidFill>
                <a:effectLst/>
                <a:latin typeface="Google Sans Text"/>
              </a:rPr>
              <a:t> Clamp Input, let Output run free.</a:t>
            </a:r>
          </a:p>
        </p:txBody>
      </p:sp>
    </p:spTree>
    <p:extLst>
      <p:ext uri="{BB962C8B-B14F-4D97-AF65-F5344CB8AC3E}">
        <p14:creationId xmlns:p14="http://schemas.microsoft.com/office/powerpoint/2010/main" val="138380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02BEA-76C8-3CDF-1CE7-3AEA190F63E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2CF380C-FD62-676E-C791-5A8222006966}"/>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Boltzmann Machine Learning Algorithm</a:t>
            </a:r>
          </a:p>
        </p:txBody>
      </p:sp>
      <p:pic>
        <p:nvPicPr>
          <p:cNvPr id="6" name="Picture 5" descr="A screenshot of a computer program&#10;&#10;AI-generated content may be incorrect.">
            <a:extLst>
              <a:ext uri="{FF2B5EF4-FFF2-40B4-BE49-F238E27FC236}">
                <a16:creationId xmlns:a16="http://schemas.microsoft.com/office/drawing/2014/main" id="{A208E396-DA49-63BE-01C3-3C6B357C82DB}"/>
              </a:ext>
            </a:extLst>
          </p:cNvPr>
          <p:cNvPicPr>
            <a:picLocks noChangeAspect="1"/>
          </p:cNvPicPr>
          <p:nvPr/>
        </p:nvPicPr>
        <p:blipFill>
          <a:blip r:embed="rId3"/>
          <a:stretch>
            <a:fillRect/>
          </a:stretch>
        </p:blipFill>
        <p:spPr>
          <a:xfrm>
            <a:off x="7756606" y="2669204"/>
            <a:ext cx="4035706" cy="3258598"/>
          </a:xfrm>
          <a:prstGeom prst="rect">
            <a:avLst/>
          </a:prstGeom>
        </p:spPr>
      </p:pic>
      <p:sp>
        <p:nvSpPr>
          <p:cNvPr id="7" name="Rectangle 1">
            <a:extLst>
              <a:ext uri="{FF2B5EF4-FFF2-40B4-BE49-F238E27FC236}">
                <a16:creationId xmlns:a16="http://schemas.microsoft.com/office/drawing/2014/main" id="{E4CE7197-3A54-2A53-77B5-A25177693008}"/>
              </a:ext>
            </a:extLst>
          </p:cNvPr>
          <p:cNvSpPr>
            <a:spLocks noChangeArrowheads="1"/>
          </p:cNvSpPr>
          <p:nvPr/>
        </p:nvSpPr>
        <p:spPr bwMode="auto">
          <a:xfrm>
            <a:off x="1179094" y="1365184"/>
            <a:ext cx="746372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r>
              <a:rPr lang="en-US" sz="1200" b="1" dirty="0"/>
              <a:t>2. Unsupervised Learning (Generative)</a:t>
            </a:r>
          </a:p>
          <a:p>
            <a:r>
              <a:rPr lang="en-US" sz="1200" b="1" dirty="0"/>
              <a:t>Use case:</a:t>
            </a:r>
            <a:r>
              <a:rPr lang="en-US" sz="1200" dirty="0"/>
              <a:t> Pattern Completion, Noise Reduction, Feature Learning. </a:t>
            </a:r>
          </a:p>
          <a:p>
            <a:r>
              <a:rPr lang="en-US" sz="1200" b="1" dirty="0"/>
              <a:t>Phases:</a:t>
            </a:r>
            <a:endParaRPr lang="en-US" sz="1200" dirty="0"/>
          </a:p>
          <a:p>
            <a:pPr marL="742894" lvl="1" indent="-285750">
              <a:buFont typeface="Arial" panose="020B0604020202020204" pitchFamily="34" charset="0"/>
              <a:buChar char="•"/>
            </a:pPr>
            <a:r>
              <a:rPr lang="en-US" sz="1200" b="1" dirty="0"/>
              <a:t>Positive:</a:t>
            </a:r>
            <a:r>
              <a:rPr lang="en-US" sz="1200" dirty="0"/>
              <a:t> Clamp Visible Units (Input).</a:t>
            </a:r>
          </a:p>
          <a:p>
            <a:pPr marL="742894" lvl="1" indent="-285750">
              <a:buFont typeface="Arial" panose="020B0604020202020204" pitchFamily="34" charset="0"/>
              <a:buChar char="•"/>
            </a:pPr>
            <a:r>
              <a:rPr lang="en-US" sz="1200" b="1" dirty="0"/>
              <a:t>Negative:</a:t>
            </a:r>
            <a:r>
              <a:rPr lang="en-US" sz="1200" dirty="0"/>
              <a:t> Unclamp Everything (Dream).</a:t>
            </a:r>
          </a:p>
        </p:txBody>
      </p:sp>
      <p:pic>
        <p:nvPicPr>
          <p:cNvPr id="5" name="Picture 4" descr="A screenshot of a computer program&#10;&#10;AI-generated content may be incorrect.">
            <a:extLst>
              <a:ext uri="{FF2B5EF4-FFF2-40B4-BE49-F238E27FC236}">
                <a16:creationId xmlns:a16="http://schemas.microsoft.com/office/drawing/2014/main" id="{204B0AD9-D521-AD02-5482-F6E835540AA9}"/>
              </a:ext>
            </a:extLst>
          </p:cNvPr>
          <p:cNvPicPr>
            <a:picLocks noChangeAspect="1"/>
          </p:cNvPicPr>
          <p:nvPr/>
        </p:nvPicPr>
        <p:blipFill>
          <a:blip r:embed="rId4"/>
          <a:stretch>
            <a:fillRect/>
          </a:stretch>
        </p:blipFill>
        <p:spPr>
          <a:xfrm>
            <a:off x="613611" y="2391756"/>
            <a:ext cx="6677526" cy="3813494"/>
          </a:xfrm>
          <a:prstGeom prst="rect">
            <a:avLst/>
          </a:prstGeom>
        </p:spPr>
      </p:pic>
    </p:spTree>
    <p:extLst>
      <p:ext uri="{BB962C8B-B14F-4D97-AF65-F5344CB8AC3E}">
        <p14:creationId xmlns:p14="http://schemas.microsoft.com/office/powerpoint/2010/main" val="404005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4DC59-ED3C-5F54-543D-E207EB21998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508B68C-A150-410E-9290-E25A9E0BA571}"/>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Main Differences from the Hopfield Network</a:t>
            </a:r>
          </a:p>
        </p:txBody>
      </p:sp>
      <p:graphicFrame>
        <p:nvGraphicFramePr>
          <p:cNvPr id="2" name="Table 1">
            <a:extLst>
              <a:ext uri="{FF2B5EF4-FFF2-40B4-BE49-F238E27FC236}">
                <a16:creationId xmlns:a16="http://schemas.microsoft.com/office/drawing/2014/main" id="{5A12C30C-1F6C-CEF1-B55F-0EBF2E086BB1}"/>
              </a:ext>
            </a:extLst>
          </p:cNvPr>
          <p:cNvGraphicFramePr>
            <a:graphicFrameLocks noGrp="1"/>
          </p:cNvGraphicFramePr>
          <p:nvPr>
            <p:extLst>
              <p:ext uri="{D42A27DB-BD31-4B8C-83A1-F6EECF244321}">
                <p14:modId xmlns:p14="http://schemas.microsoft.com/office/powerpoint/2010/main" val="3133066283"/>
              </p:ext>
            </p:extLst>
          </p:nvPr>
        </p:nvGraphicFramePr>
        <p:xfrm>
          <a:off x="1284222" y="1728460"/>
          <a:ext cx="9623555" cy="4391870"/>
        </p:xfrm>
        <a:graphic>
          <a:graphicData uri="http://schemas.openxmlformats.org/drawingml/2006/table">
            <a:tbl>
              <a:tblPr firstRow="1" firstCol="1">
                <a:tableStyleId>{EB9631B5-78F2-41C9-869B-9F39066F8104}</a:tableStyleId>
              </a:tblPr>
              <a:tblGrid>
                <a:gridCol w="1887250">
                  <a:extLst>
                    <a:ext uri="{9D8B030D-6E8A-4147-A177-3AD203B41FA5}">
                      <a16:colId xmlns:a16="http://schemas.microsoft.com/office/drawing/2014/main" val="3696530265"/>
                    </a:ext>
                  </a:extLst>
                </a:gridCol>
                <a:gridCol w="3597442">
                  <a:extLst>
                    <a:ext uri="{9D8B030D-6E8A-4147-A177-3AD203B41FA5}">
                      <a16:colId xmlns:a16="http://schemas.microsoft.com/office/drawing/2014/main" val="2320232383"/>
                    </a:ext>
                  </a:extLst>
                </a:gridCol>
                <a:gridCol w="4138863">
                  <a:extLst>
                    <a:ext uri="{9D8B030D-6E8A-4147-A177-3AD203B41FA5}">
                      <a16:colId xmlns:a16="http://schemas.microsoft.com/office/drawing/2014/main" val="4253610860"/>
                    </a:ext>
                  </a:extLst>
                </a:gridCol>
              </a:tblGrid>
              <a:tr h="368510">
                <a:tc>
                  <a:txBody>
                    <a:bodyPr/>
                    <a:lstStyle/>
                    <a:p>
                      <a:pPr marL="0" marR="0" fontAlgn="t">
                        <a:buNone/>
                      </a:pPr>
                      <a:r>
                        <a:rPr lang="en-US" sz="1600">
                          <a:solidFill>
                            <a:schemeClr val="bg1"/>
                          </a:solidFill>
                          <a:effectLst/>
                        </a:rPr>
                        <a:t>Feature</a:t>
                      </a:r>
                      <a:endParaRPr lang="en-US" sz="1600">
                        <a:solidFill>
                          <a:schemeClr val="bg1"/>
                        </a:solidFill>
                        <a:effectLst/>
                        <a:latin typeface="Google Sans Text"/>
                      </a:endParaRPr>
                    </a:p>
                  </a:txBody>
                  <a:tcPr marL="50800" marR="50800" marT="50800" marB="50800"/>
                </a:tc>
                <a:tc>
                  <a:txBody>
                    <a:bodyPr/>
                    <a:lstStyle/>
                    <a:p>
                      <a:pPr marL="0" marR="0" fontAlgn="t">
                        <a:buNone/>
                      </a:pPr>
                      <a:r>
                        <a:rPr lang="en-US" sz="1600" dirty="0">
                          <a:solidFill>
                            <a:schemeClr val="bg1"/>
                          </a:solidFill>
                          <a:effectLst/>
                        </a:rPr>
                        <a:t>Boltzmann Machine (BM)</a:t>
                      </a:r>
                      <a:endParaRPr lang="en-US" sz="1600" dirty="0">
                        <a:solidFill>
                          <a:schemeClr val="bg1"/>
                        </a:solidFill>
                        <a:effectLst/>
                        <a:latin typeface="Google Sans Text"/>
                      </a:endParaRPr>
                    </a:p>
                  </a:txBody>
                  <a:tcPr marL="50800" marR="50800" marT="50800" marB="50800"/>
                </a:tc>
                <a:tc>
                  <a:txBody>
                    <a:bodyPr/>
                    <a:lstStyle/>
                    <a:p>
                      <a:pPr marL="0" marR="0" fontAlgn="t">
                        <a:buNone/>
                      </a:pPr>
                      <a:r>
                        <a:rPr lang="en-US" sz="1600" dirty="0">
                          <a:solidFill>
                            <a:schemeClr val="bg1"/>
                          </a:solidFill>
                          <a:effectLst/>
                        </a:rPr>
                        <a:t>Hopfield Network (HN)</a:t>
                      </a:r>
                      <a:endParaRPr lang="en-US" sz="1600" dirty="0">
                        <a:solidFill>
                          <a:schemeClr val="bg1"/>
                        </a:solidFill>
                        <a:effectLst/>
                        <a:latin typeface="Google Sans Text"/>
                      </a:endParaRPr>
                    </a:p>
                  </a:txBody>
                  <a:tcPr marL="50800" marR="50800" marT="50800" marB="50800"/>
                </a:tc>
                <a:extLst>
                  <a:ext uri="{0D108BD9-81ED-4DB2-BD59-A6C34878D82A}">
                    <a16:rowId xmlns:a16="http://schemas.microsoft.com/office/drawing/2014/main" val="3128908507"/>
                  </a:ext>
                </a:extLst>
              </a:tr>
              <a:tr h="0">
                <a:tc>
                  <a:txBody>
                    <a:bodyPr/>
                    <a:lstStyle/>
                    <a:p>
                      <a:pPr marL="0" marR="0" fontAlgn="t">
                        <a:buNone/>
                      </a:pPr>
                      <a:r>
                        <a:rPr lang="en-US" sz="1600" b="1" dirty="0">
                          <a:solidFill>
                            <a:schemeClr val="bg1"/>
                          </a:solidFill>
                          <a:effectLst/>
                        </a:rPr>
                        <a:t>Units/Architecture</a:t>
                      </a:r>
                      <a:endParaRPr lang="en-US" sz="1600" dirty="0">
                        <a:solidFill>
                          <a:schemeClr val="bg1"/>
                        </a:solidFill>
                        <a:effectLst/>
                        <a:latin typeface="Google Sans Text"/>
                      </a:endParaRPr>
                    </a:p>
                  </a:txBody>
                  <a:tcPr marL="50800" marR="50800" marT="50800" marB="50800"/>
                </a:tc>
                <a:tc>
                  <a:txBody>
                    <a:bodyPr/>
                    <a:lstStyle/>
                    <a:p>
                      <a:pPr marL="0" marR="0" fontAlgn="t">
                        <a:buNone/>
                      </a:pPr>
                      <a:r>
                        <a:rPr lang="en-US" sz="1600" b="1">
                          <a:solidFill>
                            <a:srgbClr val="303030"/>
                          </a:solidFill>
                          <a:effectLst/>
                        </a:rPr>
                        <a:t>Can have hidden units</a:t>
                      </a:r>
                      <a:r>
                        <a:rPr lang="fr-FR" sz="1600">
                          <a:solidFill>
                            <a:srgbClr val="303030"/>
                          </a:solidFill>
                          <a:effectLst/>
                        </a:rPr>
                        <a:t> (visible and hidden layers).</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b="1">
                          <a:solidFill>
                            <a:srgbClr val="303030"/>
                          </a:solidFill>
                          <a:effectLst/>
                        </a:rPr>
                        <a:t>Cannot have hidden units</a:t>
                      </a:r>
                      <a:r>
                        <a:rPr lang="fr-FR" sz="1600">
                          <a:solidFill>
                            <a:srgbClr val="303030"/>
                          </a:solidFill>
                          <a:effectLst/>
                        </a:rPr>
                        <a:t>.</a:t>
                      </a:r>
                      <a:endParaRPr lang="en-US" sz="1600">
                        <a:solidFill>
                          <a:srgbClr val="303030"/>
                        </a:solidFill>
                        <a:effectLst/>
                        <a:latin typeface="Google Sans Text"/>
                      </a:endParaRPr>
                    </a:p>
                  </a:txBody>
                  <a:tcPr marL="50800" marR="50800" marT="50800" marB="50800"/>
                </a:tc>
                <a:extLst>
                  <a:ext uri="{0D108BD9-81ED-4DB2-BD59-A6C34878D82A}">
                    <a16:rowId xmlns:a16="http://schemas.microsoft.com/office/drawing/2014/main" val="3401838226"/>
                  </a:ext>
                </a:extLst>
              </a:tr>
              <a:tr h="0">
                <a:tc>
                  <a:txBody>
                    <a:bodyPr/>
                    <a:lstStyle/>
                    <a:p>
                      <a:pPr marL="0" marR="0" fontAlgn="t">
                        <a:buNone/>
                      </a:pPr>
                      <a:r>
                        <a:rPr lang="en-US" sz="1600" b="1">
                          <a:solidFill>
                            <a:schemeClr val="bg1"/>
                          </a:solidFill>
                          <a:effectLst/>
                        </a:rPr>
                        <a:t>Unit Type</a:t>
                      </a:r>
                      <a:endParaRPr lang="en-US" sz="1600">
                        <a:solidFill>
                          <a:schemeClr val="bg1"/>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Uses </a:t>
                      </a:r>
                      <a:r>
                        <a:rPr lang="fr-FR" sz="1600" b="1">
                          <a:solidFill>
                            <a:srgbClr val="303030"/>
                          </a:solidFill>
                          <a:effectLst/>
                        </a:rPr>
                        <a:t>stochastic binary units</a:t>
                      </a:r>
                      <a:r>
                        <a:rPr lang="fr-FR" sz="1600">
                          <a:solidFill>
                            <a:srgbClr val="303030"/>
                          </a:solidFill>
                          <a:effectLst/>
                        </a:rPr>
                        <a:t> that make biased random decisions.</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Uses </a:t>
                      </a:r>
                      <a:r>
                        <a:rPr lang="fr-FR" sz="1600" b="1">
                          <a:solidFill>
                            <a:srgbClr val="303030"/>
                          </a:solidFill>
                          <a:effectLst/>
                        </a:rPr>
                        <a:t>binary threshold units</a:t>
                      </a:r>
                      <a:r>
                        <a:rPr lang="fr-FR" sz="1600">
                          <a:solidFill>
                            <a:srgbClr val="303030"/>
                          </a:solidFill>
                          <a:effectLst/>
                        </a:rPr>
                        <a:t> (deterministic).</a:t>
                      </a:r>
                      <a:endParaRPr lang="en-US" sz="1600">
                        <a:solidFill>
                          <a:srgbClr val="303030"/>
                        </a:solidFill>
                        <a:effectLst/>
                        <a:latin typeface="Google Sans Text"/>
                      </a:endParaRPr>
                    </a:p>
                  </a:txBody>
                  <a:tcPr marL="50800" marR="50800" marT="50800" marB="50800"/>
                </a:tc>
                <a:extLst>
                  <a:ext uri="{0D108BD9-81ED-4DB2-BD59-A6C34878D82A}">
                    <a16:rowId xmlns:a16="http://schemas.microsoft.com/office/drawing/2014/main" val="1998451957"/>
                  </a:ext>
                </a:extLst>
              </a:tr>
              <a:tr h="0">
                <a:tc>
                  <a:txBody>
                    <a:bodyPr/>
                    <a:lstStyle/>
                    <a:p>
                      <a:pPr marL="0" marR="0" fontAlgn="t">
                        <a:buNone/>
                      </a:pPr>
                      <a:r>
                        <a:rPr lang="en-US" sz="1600" b="1">
                          <a:solidFill>
                            <a:schemeClr val="bg1"/>
                          </a:solidFill>
                          <a:effectLst/>
                        </a:rPr>
                        <a:t>Network Classification</a:t>
                      </a:r>
                      <a:endParaRPr lang="en-US" sz="1600">
                        <a:solidFill>
                          <a:schemeClr val="bg1"/>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A </a:t>
                      </a:r>
                      <a:r>
                        <a:rPr lang="fr-FR" sz="1600" b="1">
                          <a:solidFill>
                            <a:srgbClr val="303030"/>
                          </a:solidFill>
                          <a:effectLst/>
                        </a:rPr>
                        <a:t>stochastic</a:t>
                      </a:r>
                      <a:r>
                        <a:rPr lang="fr-FR" sz="1600">
                          <a:solidFill>
                            <a:srgbClr val="303030"/>
                          </a:solidFill>
                          <a:effectLst/>
                        </a:rPr>
                        <a:t> network.</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A </a:t>
                      </a:r>
                      <a:r>
                        <a:rPr lang="fr-FR" sz="1600" b="1">
                          <a:solidFill>
                            <a:srgbClr val="303030"/>
                          </a:solidFill>
                          <a:effectLst/>
                        </a:rPr>
                        <a:t>deterministic</a:t>
                      </a:r>
                      <a:r>
                        <a:rPr lang="fr-FR" sz="1600">
                          <a:solidFill>
                            <a:srgbClr val="303030"/>
                          </a:solidFill>
                          <a:effectLst/>
                        </a:rPr>
                        <a:t> recurrent neural network.</a:t>
                      </a:r>
                      <a:endParaRPr lang="en-US" sz="1600">
                        <a:solidFill>
                          <a:srgbClr val="303030"/>
                        </a:solidFill>
                        <a:effectLst/>
                        <a:latin typeface="Google Sans Text"/>
                      </a:endParaRPr>
                    </a:p>
                  </a:txBody>
                  <a:tcPr marL="50800" marR="50800" marT="50800" marB="50800"/>
                </a:tc>
                <a:extLst>
                  <a:ext uri="{0D108BD9-81ED-4DB2-BD59-A6C34878D82A}">
                    <a16:rowId xmlns:a16="http://schemas.microsoft.com/office/drawing/2014/main" val="3571899536"/>
                  </a:ext>
                </a:extLst>
              </a:tr>
              <a:tr h="0">
                <a:tc>
                  <a:txBody>
                    <a:bodyPr/>
                    <a:lstStyle/>
                    <a:p>
                      <a:pPr marL="0" marR="0" fontAlgn="t">
                        <a:buNone/>
                      </a:pPr>
                      <a:r>
                        <a:rPr lang="en-US" sz="1600" b="1">
                          <a:solidFill>
                            <a:schemeClr val="bg1"/>
                          </a:solidFill>
                          <a:effectLst/>
                        </a:rPr>
                        <a:t>Search/Dynamics</a:t>
                      </a:r>
                      <a:endParaRPr lang="en-US" sz="1600">
                        <a:solidFill>
                          <a:schemeClr val="bg1"/>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Uses </a:t>
                      </a:r>
                      <a:r>
                        <a:rPr lang="fr-FR" sz="1600" b="1">
                          <a:solidFill>
                            <a:srgbClr val="303030"/>
                          </a:solidFill>
                          <a:effectLst/>
                        </a:rPr>
                        <a:t>stochastic updates</a:t>
                      </a:r>
                      <a:r>
                        <a:rPr lang="fr-FR" sz="1600">
                          <a:solidFill>
                            <a:srgbClr val="303030"/>
                          </a:solidFill>
                          <a:effectLst/>
                        </a:rPr>
                        <a:t> (like simulated annealing) to avoid local minima.</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Uses </a:t>
                      </a:r>
                      <a:r>
                        <a:rPr lang="fr-FR" sz="1600" b="1">
                          <a:solidFill>
                            <a:srgbClr val="303030"/>
                          </a:solidFill>
                          <a:effectLst/>
                        </a:rPr>
                        <a:t>deterministic updates</a:t>
                      </a:r>
                      <a:r>
                        <a:rPr lang="fr-FR" sz="1600">
                          <a:solidFill>
                            <a:srgbClr val="303030"/>
                          </a:solidFill>
                          <a:effectLst/>
                        </a:rPr>
                        <a:t> based on binary threshold rule, causing it to settle only to the nearest local minimum.</a:t>
                      </a:r>
                      <a:endParaRPr lang="en-US" sz="1600">
                        <a:solidFill>
                          <a:srgbClr val="303030"/>
                        </a:solidFill>
                        <a:effectLst/>
                        <a:latin typeface="Google Sans Text"/>
                      </a:endParaRPr>
                    </a:p>
                  </a:txBody>
                  <a:tcPr marL="50800" marR="50800" marT="50800" marB="50800"/>
                </a:tc>
                <a:extLst>
                  <a:ext uri="{0D108BD9-81ED-4DB2-BD59-A6C34878D82A}">
                    <a16:rowId xmlns:a16="http://schemas.microsoft.com/office/drawing/2014/main" val="3898119282"/>
                  </a:ext>
                </a:extLst>
              </a:tr>
              <a:tr h="0">
                <a:tc>
                  <a:txBody>
                    <a:bodyPr/>
                    <a:lstStyle/>
                    <a:p>
                      <a:pPr marL="0" marR="0" fontAlgn="t">
                        <a:buNone/>
                      </a:pPr>
                      <a:r>
                        <a:rPr lang="en-US" sz="1600" b="1" dirty="0">
                          <a:solidFill>
                            <a:schemeClr val="bg1"/>
                          </a:solidFill>
                          <a:effectLst/>
                        </a:rPr>
                        <a:t>Applications/</a:t>
                      </a:r>
                    </a:p>
                    <a:p>
                      <a:pPr marL="0" marR="0" fontAlgn="t">
                        <a:buNone/>
                      </a:pPr>
                      <a:r>
                        <a:rPr lang="en-US" sz="1600" b="1" dirty="0">
                          <a:solidFill>
                            <a:schemeClr val="bg1"/>
                          </a:solidFill>
                          <a:effectLst/>
                        </a:rPr>
                        <a:t>Learning</a:t>
                      </a:r>
                      <a:endParaRPr lang="en-US" sz="1600" dirty="0">
                        <a:solidFill>
                          <a:schemeClr val="bg1"/>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Can be configured for </a:t>
                      </a:r>
                      <a:r>
                        <a:rPr lang="fr-FR" sz="1600" b="1">
                          <a:solidFill>
                            <a:srgbClr val="303030"/>
                          </a:solidFill>
                          <a:effectLst/>
                        </a:rPr>
                        <a:t>supervised learning</a:t>
                      </a:r>
                      <a:r>
                        <a:rPr lang="fr-FR" sz="1600">
                          <a:solidFill>
                            <a:srgbClr val="303030"/>
                          </a:solidFill>
                          <a:effectLst/>
                        </a:rPr>
                        <a:t> problems and is important for learning </a:t>
                      </a:r>
                      <a:r>
                        <a:rPr lang="fr-FR" sz="1600" b="1">
                          <a:solidFill>
                            <a:srgbClr val="303030"/>
                          </a:solidFill>
                          <a:effectLst/>
                        </a:rPr>
                        <a:t>latent variables</a:t>
                      </a:r>
                      <a:r>
                        <a:rPr lang="fr-FR" sz="1600">
                          <a:solidFill>
                            <a:srgbClr val="303030"/>
                          </a:solidFill>
                          <a:effectLst/>
                        </a:rPr>
                        <a:t>.</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Typically used for </a:t>
                      </a:r>
                      <a:r>
                        <a:rPr lang="fr-FR" sz="1600" b="1">
                          <a:solidFill>
                            <a:srgbClr val="303030"/>
                          </a:solidFill>
                          <a:effectLst/>
                        </a:rPr>
                        <a:t>pattern completion</a:t>
                      </a:r>
                      <a:r>
                        <a:rPr lang="fr-FR" sz="1600">
                          <a:solidFill>
                            <a:srgbClr val="303030"/>
                          </a:solidFill>
                          <a:effectLst/>
                        </a:rPr>
                        <a:t> tasks (autoassociators) under unsupervised learning.</a:t>
                      </a:r>
                      <a:endParaRPr lang="en-US" sz="1600">
                        <a:solidFill>
                          <a:srgbClr val="303030"/>
                        </a:solidFill>
                        <a:effectLst/>
                        <a:latin typeface="Google Sans Text"/>
                      </a:endParaRPr>
                    </a:p>
                  </a:txBody>
                  <a:tcPr marL="50800" marR="50800" marT="50800" marB="50800"/>
                </a:tc>
                <a:extLst>
                  <a:ext uri="{0D108BD9-81ED-4DB2-BD59-A6C34878D82A}">
                    <a16:rowId xmlns:a16="http://schemas.microsoft.com/office/drawing/2014/main" val="2327586657"/>
                  </a:ext>
                </a:extLst>
              </a:tr>
              <a:tr h="0">
                <a:tc>
                  <a:txBody>
                    <a:bodyPr/>
                    <a:lstStyle/>
                    <a:p>
                      <a:pPr marL="0" marR="0" fontAlgn="t">
                        <a:buNone/>
                      </a:pPr>
                      <a:r>
                        <a:rPr lang="en-US" sz="1600" b="1" dirty="0">
                          <a:solidFill>
                            <a:schemeClr val="bg1"/>
                          </a:solidFill>
                          <a:effectLst/>
                        </a:rPr>
                        <a:t>Training Phases</a:t>
                      </a:r>
                      <a:endParaRPr lang="en-US" sz="1600" dirty="0">
                        <a:solidFill>
                          <a:schemeClr val="bg1"/>
                        </a:solidFill>
                        <a:effectLst/>
                        <a:latin typeface="Google Sans Text"/>
                      </a:endParaRPr>
                    </a:p>
                  </a:txBody>
                  <a:tcPr marL="50800" marR="50800" marT="50800" marB="50800"/>
                </a:tc>
                <a:tc>
                  <a:txBody>
                    <a:bodyPr/>
                    <a:lstStyle/>
                    <a:p>
                      <a:pPr marL="0" marR="0" fontAlgn="t">
                        <a:buNone/>
                      </a:pPr>
                      <a:r>
                        <a:rPr lang="en-US" sz="1600">
                          <a:solidFill>
                            <a:srgbClr val="303030"/>
                          </a:solidFill>
                          <a:effectLst/>
                        </a:rPr>
                        <a:t>Involves a </a:t>
                      </a:r>
                      <a:r>
                        <a:rPr lang="fr-FR" sz="1600" b="1">
                          <a:solidFill>
                            <a:srgbClr val="303030"/>
                          </a:solidFill>
                          <a:effectLst/>
                        </a:rPr>
                        <a:t>Clamping Phase</a:t>
                      </a:r>
                      <a:r>
                        <a:rPr lang="fr-FR" sz="1600">
                          <a:solidFill>
                            <a:srgbClr val="303030"/>
                          </a:solidFill>
                          <a:effectLst/>
                        </a:rPr>
                        <a:t> and a </a:t>
                      </a:r>
                      <a:r>
                        <a:rPr lang="fr-FR" sz="1600" b="1">
                          <a:solidFill>
                            <a:srgbClr val="303030"/>
                          </a:solidFill>
                          <a:effectLst/>
                        </a:rPr>
                        <a:t>Free-Running Phase</a:t>
                      </a:r>
                      <a:r>
                        <a:rPr lang="fr-FR" sz="1600">
                          <a:solidFill>
                            <a:srgbClr val="303030"/>
                          </a:solidFill>
                          <a:effectLst/>
                        </a:rPr>
                        <a:t>.</a:t>
                      </a:r>
                      <a:endParaRPr lang="en-US" sz="1600">
                        <a:solidFill>
                          <a:srgbClr val="303030"/>
                        </a:solidFill>
                        <a:effectLst/>
                        <a:latin typeface="Google Sans Text"/>
                      </a:endParaRPr>
                    </a:p>
                  </a:txBody>
                  <a:tcPr marL="50800" marR="50800" marT="50800" marB="50800"/>
                </a:tc>
                <a:tc>
                  <a:txBody>
                    <a:bodyPr/>
                    <a:lstStyle/>
                    <a:p>
                      <a:pPr marL="0" marR="0" fontAlgn="t">
                        <a:buNone/>
                      </a:pPr>
                      <a:r>
                        <a:rPr lang="en-US" sz="1600" dirty="0">
                          <a:solidFill>
                            <a:srgbClr val="303030"/>
                          </a:solidFill>
                          <a:effectLst/>
                        </a:rPr>
                        <a:t>Involves Phase Storage and Phase Retrieval</a:t>
                      </a:r>
                      <a:r>
                        <a:rPr lang="fr-FR" sz="1600" dirty="0">
                          <a:solidFill>
                            <a:srgbClr val="303030"/>
                          </a:solidFill>
                          <a:effectLst/>
                        </a:rPr>
                        <a:t>.</a:t>
                      </a:r>
                      <a:endParaRPr lang="en-US" sz="1600" dirty="0">
                        <a:solidFill>
                          <a:srgbClr val="303030"/>
                        </a:solidFill>
                        <a:effectLst/>
                        <a:latin typeface="Google Sans Text"/>
                      </a:endParaRPr>
                    </a:p>
                  </a:txBody>
                  <a:tcPr marL="50800" marR="50800" marT="50800" marB="50800"/>
                </a:tc>
                <a:extLst>
                  <a:ext uri="{0D108BD9-81ED-4DB2-BD59-A6C34878D82A}">
                    <a16:rowId xmlns:a16="http://schemas.microsoft.com/office/drawing/2014/main" val="1407991742"/>
                  </a:ext>
                </a:extLst>
              </a:tr>
            </a:tbl>
          </a:graphicData>
        </a:graphic>
      </p:graphicFrame>
    </p:spTree>
    <p:extLst>
      <p:ext uri="{BB962C8B-B14F-4D97-AF65-F5344CB8AC3E}">
        <p14:creationId xmlns:p14="http://schemas.microsoft.com/office/powerpoint/2010/main" val="3549505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F85D-DDE5-F254-C0DD-DE69F3C95F3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E693F13-0299-1AE4-8C64-BB3C9613D27A}"/>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Limitations of the Fully Connected </a:t>
            </a:r>
          </a:p>
          <a:p>
            <a:pPr algn="ctr"/>
            <a:r>
              <a:rPr lang="en-US" sz="3200" b="1" u="none" strike="noStrike" baseline="0" dirty="0">
                <a:latin typeface="Palatino Linotype" panose="02040502050505030304" pitchFamily="18" charset="0"/>
              </a:rPr>
              <a:t>Boltzmann Machine</a:t>
            </a:r>
            <a:endParaRPr lang="fr-FR" sz="3200" b="1" u="none" strike="noStrike" baseline="0" dirty="0">
              <a:latin typeface="Palatino Linotype" panose="0204050205050503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227DDE-B17A-1494-5C71-B7A70B301B3E}"/>
                  </a:ext>
                </a:extLst>
              </p:cNvPr>
              <p:cNvSpPr txBox="1"/>
              <p:nvPr/>
            </p:nvSpPr>
            <p:spPr>
              <a:xfrm>
                <a:off x="1661736" y="1913345"/>
                <a:ext cx="8868527" cy="4006738"/>
              </a:xfrm>
              <a:prstGeom prst="rect">
                <a:avLst/>
              </a:prstGeom>
              <a:noFill/>
            </p:spPr>
            <p:txBody>
              <a:bodyPr wrap="square">
                <a:spAutoFit/>
              </a:bodyPr>
              <a:lstStyle/>
              <a:p>
                <a:pPr marL="0" marR="0">
                  <a:buNone/>
                </a:pPr>
                <a:r>
                  <a:rPr lang="en-US" sz="1800" b="1" dirty="0">
                    <a:effectLst/>
                    <a:latin typeface="Calibri" panose="020F0502020204030204" pitchFamily="34" charset="0"/>
                  </a:rPr>
                  <a:t>1. Computationally Intractable</a:t>
                </a:r>
                <a:endParaRPr lang="en-US" sz="1800" dirty="0">
                  <a:effectLst/>
                  <a:latin typeface="Calibri" panose="020F0502020204030204" pitchFamily="34" charset="0"/>
                </a:endParaRPr>
              </a:p>
              <a:p>
                <a:pPr marL="285750" indent="-285750" rtl="0" fontAlgn="ctr">
                  <a:buFont typeface="Arial" panose="020B0604020202020204" pitchFamily="34" charset="0"/>
                  <a:buChar char="•"/>
                </a:pPr>
                <a:r>
                  <a:rPr lang="en-US" sz="1800" dirty="0">
                    <a:effectLst/>
                    <a:latin typeface="Calibri" panose="020F0502020204030204" pitchFamily="34" charset="0"/>
                  </a:rPr>
                  <a:t>Learning rule requires:</a:t>
                </a:r>
                <a:br>
                  <a:rPr lang="en-US" sz="1800" dirty="0">
                    <a:effectLst/>
                    <a:latin typeface="Calibri" panose="020F0502020204030204" pitchFamily="34" charset="0"/>
                  </a:rPr>
                </a:br>
                <a14:m>
                  <m:oMath xmlns:m="http://schemas.openxmlformats.org/officeDocument/2006/math">
                    <m:r>
                      <m:rPr>
                        <m:sty m:val="p"/>
                      </m:rPr>
                      <a:rPr lang="en-US" sz="1800" i="0" dirty="0" smtClean="0">
                        <a:effectLst/>
                        <a:latin typeface="Cambria Math" panose="02040503050406030204" pitchFamily="18" charset="0"/>
                      </a:rPr>
                      <m:t>Δ</m:t>
                    </m:r>
                    <m:r>
                      <a:rPr lang="en-US" sz="1800" i="1" dirty="0" smtClean="0">
                        <a:effectLst/>
                        <a:latin typeface="Cambria Math" panose="02040503050406030204" pitchFamily="18" charset="0"/>
                      </a:rPr>
                      <m:t> </m:t>
                    </m:r>
                    <m:sSub>
                      <m:sSubPr>
                        <m:ctrlPr>
                          <a:rPr lang="en-US" sz="1800" i="1" dirty="0" smtClean="0">
                            <a:effectLst/>
                            <a:latin typeface="Cambria Math" panose="02040503050406030204" pitchFamily="18" charset="0"/>
                          </a:rPr>
                        </m:ctrlPr>
                      </m:sSubPr>
                      <m:e>
                        <m:r>
                          <a:rPr lang="en-US" sz="1800" i="1" dirty="0" smtClean="0">
                            <a:effectLst/>
                            <a:latin typeface="Cambria Math" panose="02040503050406030204" pitchFamily="18" charset="0"/>
                          </a:rPr>
                          <m:t>𝑤</m:t>
                        </m:r>
                      </m:e>
                      <m:sub>
                        <m:r>
                          <a:rPr lang="en-US" sz="1800" i="1" dirty="0" err="1">
                            <a:effectLst/>
                            <a:latin typeface="Cambria Math" panose="02040503050406030204" pitchFamily="18" charset="0"/>
                          </a:rPr>
                          <m:t>𝑖𝑗</m:t>
                        </m:r>
                      </m:sub>
                    </m:sSub>
                    <m:r>
                      <a:rPr lang="en-US" sz="1800" i="1" dirty="0">
                        <a:effectLst/>
                        <a:latin typeface="Cambria Math" panose="02040503050406030204" pitchFamily="18" charset="0"/>
                      </a:rPr>
                      <m:t> =</m:t>
                    </m:r>
                    <m:r>
                      <a:rPr lang="en-US" sz="1800" i="1" dirty="0" smtClean="0">
                        <a:effectLst/>
                        <a:latin typeface="Cambria Math" panose="02040503050406030204" pitchFamily="18" charset="0"/>
                      </a:rPr>
                      <m:t>𝜂</m:t>
                    </m:r>
                    <m:r>
                      <a:rPr lang="en-US" sz="1800" i="1" dirty="0">
                        <a:effectLst/>
                        <a:latin typeface="Cambria Math" panose="02040503050406030204" pitchFamily="18" charset="0"/>
                      </a:rPr>
                      <m:t>(</m:t>
                    </m:r>
                    <m:sSub>
                      <m:sSubPr>
                        <m:ctrlPr>
                          <a:rPr lang="en-US" sz="1800" i="1" dirty="0">
                            <a:effectLst/>
                            <a:latin typeface="Cambria Math" panose="02040503050406030204" pitchFamily="18" charset="0"/>
                          </a:rPr>
                        </m:ctrlPr>
                      </m:sSubPr>
                      <m:e>
                        <m:d>
                          <m:dPr>
                            <m:begChr m:val="⟨"/>
                            <m:endChr m:val="⟩"/>
                            <m:ctrlPr>
                              <a:rPr lang="en-US" sz="1800" i="1" dirty="0" smtClean="0">
                                <a:effectLst/>
                                <a:latin typeface="Cambria Math" panose="02040503050406030204" pitchFamily="18" charset="0"/>
                              </a:rPr>
                            </m:ctrlPr>
                          </m:dPr>
                          <m:e>
                            <m:r>
                              <a:rPr lang="en-US" sz="1800" i="1" dirty="0">
                                <a:effectLst/>
                                <a:latin typeface="Cambria Math" panose="02040503050406030204" pitchFamily="18" charset="0"/>
                              </a:rPr>
                              <m:t> </m:t>
                            </m:r>
                            <m:sSub>
                              <m:sSubPr>
                                <m:ctrlPr>
                                  <a:rPr lang="en-US" sz="1800" i="1" dirty="0" err="1">
                                    <a:effectLst/>
                                    <a:latin typeface="Cambria Math" panose="02040503050406030204" pitchFamily="18" charset="0"/>
                                  </a:rPr>
                                </m:ctrlPr>
                              </m:sSubPr>
                              <m:e>
                                <m:r>
                                  <a:rPr lang="en-US" sz="1800" i="1" dirty="0" err="1">
                                    <a:effectLst/>
                                    <a:latin typeface="Cambria Math" panose="02040503050406030204" pitchFamily="18" charset="0"/>
                                  </a:rPr>
                                  <m:t>𝑠</m:t>
                                </m:r>
                              </m:e>
                              <m:sub>
                                <m:r>
                                  <a:rPr lang="en-US" sz="1800" i="1" dirty="0" err="1">
                                    <a:effectLst/>
                                    <a:latin typeface="Cambria Math" panose="02040503050406030204" pitchFamily="18" charset="0"/>
                                  </a:rPr>
                                  <m:t>𝑖</m:t>
                                </m:r>
                              </m:sub>
                            </m:sSub>
                            <m:r>
                              <a:rPr lang="en-US" sz="1800" i="1" dirty="0">
                                <a:effectLst/>
                                <a:latin typeface="Cambria Math" panose="02040503050406030204" pitchFamily="18" charset="0"/>
                              </a:rPr>
                              <m:t> </m:t>
                            </m:r>
                            <m:sSub>
                              <m:sSubPr>
                                <m:ctrlPr>
                                  <a:rPr lang="en-US" sz="1800" i="1" dirty="0" err="1">
                                    <a:effectLst/>
                                    <a:latin typeface="Cambria Math" panose="02040503050406030204" pitchFamily="18" charset="0"/>
                                  </a:rPr>
                                </m:ctrlPr>
                              </m:sSubPr>
                              <m:e>
                                <m:r>
                                  <a:rPr lang="en-US" sz="1800" i="1" dirty="0" err="1">
                                    <a:effectLst/>
                                    <a:latin typeface="Cambria Math" panose="02040503050406030204" pitchFamily="18" charset="0"/>
                                  </a:rPr>
                                  <m:t>𝑠</m:t>
                                </m:r>
                              </m:e>
                              <m:sub>
                                <m:r>
                                  <a:rPr lang="en-US" sz="1800" i="1" dirty="0" err="1">
                                    <a:effectLst/>
                                    <a:latin typeface="Cambria Math" panose="02040503050406030204" pitchFamily="18" charset="0"/>
                                  </a:rPr>
                                  <m:t>𝑗</m:t>
                                </m:r>
                              </m:sub>
                            </m:sSub>
                            <m:r>
                              <a:rPr lang="en-US" sz="1800" i="1" dirty="0">
                                <a:effectLst/>
                                <a:latin typeface="Cambria Math" panose="02040503050406030204" pitchFamily="18" charset="0"/>
                              </a:rPr>
                              <m:t> </m:t>
                            </m:r>
                          </m:e>
                        </m:d>
                      </m:e>
                      <m:sub>
                        <m:r>
                          <a:rPr lang="fr-FR" sz="1800" b="0" i="1" dirty="0" smtClean="0">
                            <a:effectLst/>
                            <a:latin typeface="Cambria Math" panose="02040503050406030204" pitchFamily="18" charset="0"/>
                          </a:rPr>
                          <m:t>𝑑</m:t>
                        </m:r>
                        <m:r>
                          <a:rPr lang="en-US" sz="1800" i="1" dirty="0">
                            <a:effectLst/>
                            <a:latin typeface="Cambria Math" panose="02040503050406030204" pitchFamily="18" charset="0"/>
                          </a:rPr>
                          <m:t>𝑎𝑡𝑎</m:t>
                        </m:r>
                      </m:sub>
                    </m:sSub>
                    <m:r>
                      <a:rPr lang="en-US" sz="1800" i="1" dirty="0">
                        <a:effectLst/>
                        <a:latin typeface="Cambria Math" panose="02040503050406030204" pitchFamily="18" charset="0"/>
                      </a:rPr>
                      <m:t> −</m:t>
                    </m:r>
                    <m:sSub>
                      <m:sSubPr>
                        <m:ctrlPr>
                          <a:rPr lang="en-US" sz="1800" i="1" dirty="0">
                            <a:effectLst/>
                            <a:latin typeface="Cambria Math" panose="02040503050406030204" pitchFamily="18" charset="0"/>
                          </a:rPr>
                        </m:ctrlPr>
                      </m:sSubPr>
                      <m:e>
                        <m:d>
                          <m:dPr>
                            <m:begChr m:val="⟨"/>
                            <m:endChr m:val="⟩"/>
                            <m:ctrlPr>
                              <a:rPr lang="en-US" sz="1800" i="1" dirty="0" smtClean="0">
                                <a:effectLst/>
                                <a:latin typeface="Cambria Math" panose="02040503050406030204" pitchFamily="18" charset="0"/>
                              </a:rPr>
                            </m:ctrlPr>
                          </m:dPr>
                          <m:e>
                            <m:r>
                              <a:rPr lang="en-US" sz="1800" i="1" dirty="0">
                                <a:effectLst/>
                                <a:latin typeface="Cambria Math" panose="02040503050406030204" pitchFamily="18" charset="0"/>
                              </a:rPr>
                              <m:t> </m:t>
                            </m:r>
                            <m:sSub>
                              <m:sSubPr>
                                <m:ctrlPr>
                                  <a:rPr lang="en-US" sz="1800" i="1" dirty="0" err="1">
                                    <a:effectLst/>
                                    <a:latin typeface="Cambria Math" panose="02040503050406030204" pitchFamily="18" charset="0"/>
                                  </a:rPr>
                                </m:ctrlPr>
                              </m:sSubPr>
                              <m:e>
                                <m:r>
                                  <a:rPr lang="en-US" sz="1800" i="1" dirty="0" err="1">
                                    <a:effectLst/>
                                    <a:latin typeface="Cambria Math" panose="02040503050406030204" pitchFamily="18" charset="0"/>
                                  </a:rPr>
                                  <m:t>𝑠</m:t>
                                </m:r>
                              </m:e>
                              <m:sub>
                                <m:r>
                                  <a:rPr lang="en-US" sz="1800" i="1" dirty="0" err="1">
                                    <a:effectLst/>
                                    <a:latin typeface="Cambria Math" panose="02040503050406030204" pitchFamily="18" charset="0"/>
                                  </a:rPr>
                                  <m:t>𝑖</m:t>
                                </m:r>
                              </m:sub>
                            </m:sSub>
                            <m:r>
                              <a:rPr lang="en-US" sz="1800" i="1" dirty="0">
                                <a:effectLst/>
                                <a:latin typeface="Cambria Math" panose="02040503050406030204" pitchFamily="18" charset="0"/>
                              </a:rPr>
                              <m:t> </m:t>
                            </m:r>
                            <m:sSub>
                              <m:sSubPr>
                                <m:ctrlPr>
                                  <a:rPr lang="en-US" sz="1800" i="1" dirty="0" err="1">
                                    <a:effectLst/>
                                    <a:latin typeface="Cambria Math" panose="02040503050406030204" pitchFamily="18" charset="0"/>
                                  </a:rPr>
                                </m:ctrlPr>
                              </m:sSubPr>
                              <m:e>
                                <m:r>
                                  <a:rPr lang="en-US" sz="1800" i="1" dirty="0" err="1">
                                    <a:effectLst/>
                                    <a:latin typeface="Cambria Math" panose="02040503050406030204" pitchFamily="18" charset="0"/>
                                  </a:rPr>
                                  <m:t>𝑠</m:t>
                                </m:r>
                              </m:e>
                              <m:sub>
                                <m:r>
                                  <a:rPr lang="en-US" sz="1800" i="1" dirty="0" err="1">
                                    <a:effectLst/>
                                    <a:latin typeface="Cambria Math" panose="02040503050406030204" pitchFamily="18" charset="0"/>
                                  </a:rPr>
                                  <m:t>𝑗</m:t>
                                </m:r>
                              </m:sub>
                            </m:sSub>
                            <m:r>
                              <a:rPr lang="en-US" sz="1800" i="1" dirty="0">
                                <a:effectLst/>
                                <a:latin typeface="Cambria Math" panose="02040503050406030204" pitchFamily="18" charset="0"/>
                              </a:rPr>
                              <m:t> </m:t>
                            </m:r>
                          </m:e>
                        </m:d>
                      </m:e>
                      <m:sub>
                        <m:r>
                          <a:rPr lang="en-US" sz="1800" i="1" dirty="0">
                            <a:effectLst/>
                            <a:latin typeface="Cambria Math" panose="02040503050406030204" pitchFamily="18" charset="0"/>
                          </a:rPr>
                          <m:t>𝑚𝑜𝑑𝑒𝑙</m:t>
                        </m:r>
                      </m:sub>
                    </m:sSub>
                    <m:r>
                      <a:rPr lang="en-US" sz="1800" i="1" dirty="0">
                        <a:effectLst/>
                        <a:latin typeface="Cambria Math" panose="02040503050406030204" pitchFamily="18" charset="0"/>
                      </a:rPr>
                      <m:t>)</m:t>
                    </m:r>
                  </m:oMath>
                </a14:m>
                <a:endParaRPr lang="en-US" sz="1800" dirty="0">
                  <a:effectLst/>
                  <a:latin typeface="Calibri" panose="020F0502020204030204" pitchFamily="34" charset="0"/>
                </a:endParaRPr>
              </a:p>
              <a:p>
                <a:pPr marL="285750" indent="-285750" rtl="0" fontAlgn="ctr">
                  <a:buFont typeface="Arial" panose="020B0604020202020204" pitchFamily="34" charset="0"/>
                  <a:buChar char="•"/>
                </a:pPr>
                <a:r>
                  <a:rPr lang="en-US" sz="1800" dirty="0">
                    <a:effectLst/>
                    <a:latin typeface="Calibri" panose="020F0502020204030204" pitchFamily="34" charset="0"/>
                  </a:rPr>
                  <a:t>The </a:t>
                </a:r>
                <a:r>
                  <a:rPr lang="fr-FR" sz="1800" b="1" dirty="0" err="1">
                    <a:effectLst/>
                    <a:latin typeface="Calibri" panose="020F0502020204030204" pitchFamily="34" charset="0"/>
                  </a:rPr>
                  <a:t>negative</a:t>
                </a:r>
                <a:r>
                  <a:rPr lang="fr-FR" sz="1800" b="1" dirty="0">
                    <a:effectLst/>
                    <a:latin typeface="Calibri" panose="020F0502020204030204" pitchFamily="34" charset="0"/>
                  </a:rPr>
                  <a:t> phase</a:t>
                </a:r>
                <a:r>
                  <a:rPr lang="en-US" sz="1800" dirty="0">
                    <a:effectLst/>
                    <a:latin typeface="Calibri" panose="020F0502020204030204" pitchFamily="34" charset="0"/>
                  </a:rPr>
                  <a:t> requires sampling the full model until equilibrium.</a:t>
                </a:r>
              </a:p>
              <a:p>
                <a:pPr marL="285750" indent="-285750" rtl="0" fontAlgn="ctr">
                  <a:buFont typeface="Arial" panose="020B0604020202020204" pitchFamily="34" charset="0"/>
                  <a:buChar char="•"/>
                </a:pPr>
                <a:r>
                  <a:rPr lang="en-US" sz="1800" dirty="0">
                    <a:effectLst/>
                    <a:latin typeface="Calibri" panose="020F0502020204030204" pitchFamily="34" charset="0"/>
                  </a:rPr>
                  <a:t>Energy landscape is highly irregular → network gets stuck in local minima.</a:t>
                </a:r>
              </a:p>
              <a:p>
                <a:pPr marL="285750" indent="-285750" rtl="0" fontAlgn="ctr">
                  <a:buFont typeface="Arial" panose="020B0604020202020204" pitchFamily="34" charset="0"/>
                  <a:buChar char="•"/>
                </a:pPr>
                <a:r>
                  <a:rPr lang="en-US" sz="1800" dirty="0">
                    <a:effectLst/>
                    <a:latin typeface="Calibri" panose="020F0502020204030204" pitchFamily="34" charset="0"/>
                  </a:rPr>
                  <a:t>Computing true probabilities requires the partition function:</a:t>
                </a:r>
                <a:br>
                  <a:rPr lang="en-US" sz="1800" dirty="0">
                    <a:effectLst/>
                    <a:latin typeface="Calibri" panose="020F0502020204030204" pitchFamily="34" charset="0"/>
                  </a:rPr>
                </a:br>
                <a14:m>
                  <m:oMath xmlns:m="http://schemas.openxmlformats.org/officeDocument/2006/math">
                    <m:r>
                      <a:rPr lang="en-US" sz="1800" i="1" dirty="0" smtClean="0">
                        <a:effectLst/>
                        <a:latin typeface="Cambria Math" panose="02040503050406030204" pitchFamily="18" charset="0"/>
                      </a:rPr>
                      <m:t>𝑍</m:t>
                    </m:r>
                    <m:r>
                      <a:rPr lang="en-US" sz="1800" i="1" dirty="0" smtClean="0">
                        <a:effectLst/>
                        <a:latin typeface="Cambria Math" panose="02040503050406030204" pitchFamily="18" charset="0"/>
                      </a:rPr>
                      <m:t> =</m:t>
                    </m:r>
                    <m:nary>
                      <m:naryPr>
                        <m:chr m:val="∑"/>
                        <m:limLoc m:val="subSup"/>
                        <m:supHide m:val="on"/>
                        <m:ctrlPr>
                          <a:rPr lang="en-US" sz="1800" i="1" dirty="0" smtClean="0">
                            <a:effectLst/>
                            <a:latin typeface="Cambria Math" panose="02040503050406030204" pitchFamily="18" charset="0"/>
                          </a:rPr>
                        </m:ctrlPr>
                      </m:naryPr>
                      <m:sub>
                        <m:r>
                          <m:rPr>
                            <m:brk m:alnAt="9"/>
                          </m:rPr>
                          <a:rPr lang="fr-FR" sz="1800" b="0" i="1" dirty="0" smtClean="0">
                            <a:effectLst/>
                            <a:latin typeface="Cambria Math" panose="02040503050406030204" pitchFamily="18" charset="0"/>
                          </a:rPr>
                          <m:t>𝑎</m:t>
                        </m:r>
                        <m:r>
                          <a:rPr lang="fr-FR" sz="1800" b="0" i="1" dirty="0" smtClean="0">
                            <a:effectLst/>
                            <a:latin typeface="Cambria Math" panose="02040503050406030204" pitchFamily="18" charset="0"/>
                          </a:rPr>
                          <m:t>𝑙𝑙</m:t>
                        </m:r>
                        <m:r>
                          <a:rPr lang="fr-FR" sz="1800" b="0" i="1" dirty="0" smtClean="0">
                            <a:effectLst/>
                            <a:latin typeface="Cambria Math" panose="02040503050406030204" pitchFamily="18" charset="0"/>
                          </a:rPr>
                          <m:t> </m:t>
                        </m:r>
                        <m:r>
                          <a:rPr lang="fr-FR" sz="1800" b="0" i="1" dirty="0" smtClean="0">
                            <a:effectLst/>
                            <a:latin typeface="Cambria Math" panose="02040503050406030204" pitchFamily="18" charset="0"/>
                          </a:rPr>
                          <m:t>𝑠𝑡𝑎𝑡𝑒</m:t>
                        </m:r>
                      </m:sub>
                      <m:sup/>
                      <m:e>
                        <m:sSup>
                          <m:sSupPr>
                            <m:ctrlPr>
                              <a:rPr lang="fr-FR" sz="1800" b="0" i="1" dirty="0" smtClean="0">
                                <a:effectLst/>
                                <a:latin typeface="Cambria Math" panose="02040503050406030204" pitchFamily="18" charset="0"/>
                              </a:rPr>
                            </m:ctrlPr>
                          </m:sSupPr>
                          <m:e>
                            <m:r>
                              <a:rPr lang="fr-FR" sz="1800" b="0" i="1" dirty="0" smtClean="0">
                                <a:effectLst/>
                                <a:latin typeface="Cambria Math" panose="02040503050406030204" pitchFamily="18" charset="0"/>
                              </a:rPr>
                              <m:t>𝑒</m:t>
                            </m:r>
                          </m:e>
                          <m:sup>
                            <m:r>
                              <a:rPr lang="fr-FR" sz="1800" b="0" i="1" dirty="0" smtClean="0">
                                <a:effectLst/>
                                <a:latin typeface="Cambria Math" panose="02040503050406030204" pitchFamily="18" charset="0"/>
                              </a:rPr>
                              <m:t>−</m:t>
                            </m:r>
                            <m:r>
                              <a:rPr lang="fr-FR" sz="1800" b="0" i="1" dirty="0" smtClean="0">
                                <a:effectLst/>
                                <a:latin typeface="Cambria Math" panose="02040503050406030204" pitchFamily="18" charset="0"/>
                              </a:rPr>
                              <m:t>𝐸</m:t>
                            </m:r>
                          </m:sup>
                        </m:sSup>
                      </m:e>
                    </m:nary>
                    <m:r>
                      <a:rPr lang="fr-FR" sz="1800" b="0" i="1" dirty="0" smtClean="0">
                        <a:effectLst/>
                        <a:latin typeface="Cambria Math" panose="02040503050406030204" pitchFamily="18" charset="0"/>
                      </a:rPr>
                      <m:t> </m:t>
                    </m:r>
                  </m:oMath>
                </a14:m>
                <a:br>
                  <a:rPr lang="en-US" sz="1800" dirty="0">
                    <a:effectLst/>
                    <a:latin typeface="Calibri" panose="020F0502020204030204" pitchFamily="34" charset="0"/>
                  </a:rPr>
                </a:br>
                <a:r>
                  <a:rPr lang="en-US" sz="1800" dirty="0">
                    <a:effectLst/>
                    <a:latin typeface="Calibri" panose="020F0502020204030204" pitchFamily="34" charset="0"/>
                  </a:rPr>
                  <a:t>→ Sum over</a:t>
                </a:r>
                <a14:m>
                  <m:oMath xmlns:m="http://schemas.openxmlformats.org/officeDocument/2006/math">
                    <m:r>
                      <a:rPr lang="en-US" sz="1800" i="1" dirty="0" smtClean="0">
                        <a:effectLst/>
                        <a:latin typeface="Cambria Math" panose="02040503050406030204" pitchFamily="18" charset="0"/>
                      </a:rPr>
                      <m:t> </m:t>
                    </m:r>
                    <m:sSup>
                      <m:sSupPr>
                        <m:ctrlPr>
                          <a:rPr lang="en-US" sz="1800" i="1" dirty="0" smtClean="0">
                            <a:effectLst/>
                            <a:latin typeface="Cambria Math" panose="02040503050406030204" pitchFamily="18" charset="0"/>
                          </a:rPr>
                        </m:ctrlPr>
                      </m:sSupPr>
                      <m:e>
                        <m:r>
                          <a:rPr lang="en-US" sz="1800" i="1" dirty="0" smtClean="0">
                            <a:effectLst/>
                            <a:latin typeface="Cambria Math" panose="02040503050406030204" pitchFamily="18" charset="0"/>
                          </a:rPr>
                          <m:t>2</m:t>
                        </m:r>
                      </m:e>
                      <m:sup>
                        <m:r>
                          <a:rPr lang="en-US" sz="1800" i="1" dirty="0" smtClean="0">
                            <a:effectLst/>
                            <a:latin typeface="Cambria Math" panose="02040503050406030204" pitchFamily="18" charset="0"/>
                          </a:rPr>
                          <m:t>𝑁</m:t>
                        </m:r>
                      </m:sup>
                    </m:sSup>
                    <m:r>
                      <a:rPr lang="en-US" sz="1800" i="1" dirty="0" smtClean="0">
                        <a:effectLst/>
                        <a:latin typeface="Cambria Math" panose="02040503050406030204" pitchFamily="18" charset="0"/>
                      </a:rPr>
                      <m:t> </m:t>
                    </m:r>
                  </m:oMath>
                </a14:m>
                <a:r>
                  <a:rPr lang="en-US" sz="1800" dirty="0">
                    <a:effectLst/>
                    <a:latin typeface="Calibri" panose="020F0502020204030204" pitchFamily="34" charset="0"/>
                  </a:rPr>
                  <a:t>states (impossible for large N).</a:t>
                </a:r>
              </a:p>
              <a:p>
                <a:pPr marL="285750" indent="-285750" rtl="0" fontAlgn="ctr">
                  <a:buFont typeface="Arial" panose="020B0604020202020204" pitchFamily="34" charset="0"/>
                  <a:buChar char="•"/>
                </a:pPr>
                <a:endParaRPr lang="en-US" sz="1800" dirty="0">
                  <a:effectLst/>
                  <a:latin typeface="Calibri" panose="020F0502020204030204" pitchFamily="34" charset="0"/>
                </a:endParaRPr>
              </a:p>
              <a:p>
                <a:pPr marL="0" marR="0">
                  <a:buNone/>
                </a:pPr>
                <a:r>
                  <a:rPr lang="en-US" sz="1800" b="1" dirty="0">
                    <a:effectLst/>
                    <a:latin typeface="Calibri" panose="020F0502020204030204" pitchFamily="34" charset="0"/>
                  </a:rPr>
                  <a:t>2. Connectivity / Mixing Problem</a:t>
                </a:r>
                <a:endParaRPr lang="en-US" sz="1800" dirty="0">
                  <a:effectLst/>
                  <a:latin typeface="Calibri" panose="020F0502020204030204" pitchFamily="34" charset="0"/>
                </a:endParaRPr>
              </a:p>
              <a:p>
                <a:pPr marL="285750" indent="-285750" rtl="0" fontAlgn="ctr">
                  <a:buFont typeface="Arial" panose="020B0604020202020204" pitchFamily="34" charset="0"/>
                  <a:buChar char="•"/>
                </a:pPr>
                <a:r>
                  <a:rPr lang="en-US" sz="1800" dirty="0">
                    <a:effectLst/>
                    <a:latin typeface="Calibri" panose="020F0502020204030204" pitchFamily="34" charset="0"/>
                  </a:rPr>
                  <a:t>Every neuron is connected to every other neuron.</a:t>
                </a:r>
              </a:p>
              <a:p>
                <a:pPr marL="285750" indent="-285750" rtl="0" fontAlgn="ctr">
                  <a:buFont typeface="Arial" panose="020B0604020202020204" pitchFamily="34" charset="0"/>
                  <a:buChar char="•"/>
                </a:pPr>
                <a:r>
                  <a:rPr lang="en-US" sz="1800" dirty="0">
                    <a:effectLst/>
                    <a:latin typeface="Calibri" panose="020F0502020204030204" pitchFamily="34" charset="0"/>
                  </a:rPr>
                  <a:t>Updates must be sequential, not parallel.</a:t>
                </a:r>
              </a:p>
              <a:p>
                <a:pPr marL="285750" indent="-285750" rtl="0" fontAlgn="ctr">
                  <a:buFont typeface="Arial" panose="020B0604020202020204" pitchFamily="34" charset="0"/>
                  <a:buChar char="•"/>
                </a:pPr>
                <a:r>
                  <a:rPr lang="en-US" dirty="0">
                    <a:latin typeface="Calibri" panose="020F0502020204030204" pitchFamily="34" charset="0"/>
                  </a:rPr>
                  <a:t>S</a:t>
                </a:r>
                <a:r>
                  <a:rPr lang="en-US" sz="1800" dirty="0">
                    <a:effectLst/>
                    <a:latin typeface="Calibri" panose="020F0502020204030204" pitchFamily="34" charset="0"/>
                  </a:rPr>
                  <a:t>imulated annealing becomes extremely slow.</a:t>
                </a:r>
              </a:p>
            </p:txBody>
          </p:sp>
        </mc:Choice>
        <mc:Fallback xmlns="">
          <p:sp>
            <p:nvSpPr>
              <p:cNvPr id="4" name="TextBox 3">
                <a:extLst>
                  <a:ext uri="{FF2B5EF4-FFF2-40B4-BE49-F238E27FC236}">
                    <a16:creationId xmlns:a16="http://schemas.microsoft.com/office/drawing/2014/main" id="{2F227DDE-B17A-1494-5C71-B7A70B301B3E}"/>
                  </a:ext>
                </a:extLst>
              </p:cNvPr>
              <p:cNvSpPr txBox="1">
                <a:spLocks noRot="1" noChangeAspect="1" noMove="1" noResize="1" noEditPoints="1" noAdjustHandles="1" noChangeArrowheads="1" noChangeShapeType="1" noTextEdit="1"/>
              </p:cNvSpPr>
              <p:nvPr/>
            </p:nvSpPr>
            <p:spPr>
              <a:xfrm>
                <a:off x="1661736" y="1913345"/>
                <a:ext cx="8868527" cy="4006738"/>
              </a:xfrm>
              <a:prstGeom prst="rect">
                <a:avLst/>
              </a:prstGeom>
              <a:blipFill>
                <a:blip r:embed="rId3"/>
                <a:stretch>
                  <a:fillRect l="-619" t="-913" b="-1522"/>
                </a:stretch>
              </a:blipFill>
            </p:spPr>
            <p:txBody>
              <a:bodyPr/>
              <a:lstStyle/>
              <a:p>
                <a:r>
                  <a:rPr lang="en-US">
                    <a:noFill/>
                  </a:rPr>
                  <a:t> </a:t>
                </a:r>
              </a:p>
            </p:txBody>
          </p:sp>
        </mc:Fallback>
      </mc:AlternateContent>
    </p:spTree>
    <p:extLst>
      <p:ext uri="{BB962C8B-B14F-4D97-AF65-F5344CB8AC3E}">
        <p14:creationId xmlns:p14="http://schemas.microsoft.com/office/powerpoint/2010/main" val="75806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B77EB-74E4-D693-4C87-684A0FC7912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8DC273B-6A2C-6C65-8C90-3895162076A6}"/>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The Breakthrough: </a:t>
            </a:r>
          </a:p>
          <a:p>
            <a:pPr algn="ctr"/>
            <a:r>
              <a:rPr lang="en-US" sz="3200" b="1" u="none" strike="noStrike" baseline="0" dirty="0">
                <a:latin typeface="Palatino Linotype" panose="02040502050505030304" pitchFamily="18" charset="0"/>
              </a:rPr>
              <a:t>Restricted Boltzmann Machine (RBM)</a:t>
            </a:r>
            <a:endParaRPr lang="fr-FR" sz="3200" b="1" u="none" strike="noStrike" baseline="0" dirty="0">
              <a:latin typeface="Palatino Linotype" panose="02040502050505030304" pitchFamily="18" charset="0"/>
            </a:endParaRPr>
          </a:p>
        </p:txBody>
      </p:sp>
      <p:sp>
        <p:nvSpPr>
          <p:cNvPr id="4" name="TextBox 3">
            <a:extLst>
              <a:ext uri="{FF2B5EF4-FFF2-40B4-BE49-F238E27FC236}">
                <a16:creationId xmlns:a16="http://schemas.microsoft.com/office/drawing/2014/main" id="{42DE48E1-557F-013B-8F3C-5F696F321C3E}"/>
              </a:ext>
            </a:extLst>
          </p:cNvPr>
          <p:cNvSpPr txBox="1"/>
          <p:nvPr/>
        </p:nvSpPr>
        <p:spPr>
          <a:xfrm>
            <a:off x="423753" y="2153976"/>
            <a:ext cx="6093994" cy="3416320"/>
          </a:xfrm>
          <a:prstGeom prst="rect">
            <a:avLst/>
          </a:prstGeom>
          <a:noFill/>
        </p:spPr>
        <p:txBody>
          <a:bodyPr wrap="square">
            <a:spAutoFit/>
          </a:bodyPr>
          <a:lstStyle/>
          <a:p>
            <a:pPr marL="0" marR="0">
              <a:buNone/>
            </a:pPr>
            <a:r>
              <a:rPr lang="en-US" sz="1800" b="1" dirty="0">
                <a:effectLst/>
                <a:latin typeface="Calibri" panose="020F0502020204030204" pitchFamily="34" charset="0"/>
              </a:rPr>
              <a:t>Key Structural Change:</a:t>
            </a:r>
            <a:endParaRPr lang="en-US" sz="1800" dirty="0">
              <a:effectLst/>
              <a:latin typeface="Calibri" panose="020F0502020204030204" pitchFamily="34" charset="0"/>
            </a:endParaRPr>
          </a:p>
          <a:p>
            <a:pPr marL="742894" lvl="1" indent="-285750" fontAlgn="ctr">
              <a:buFont typeface="Arial" panose="020B0604020202020204" pitchFamily="34" charset="0"/>
              <a:buChar char="•"/>
            </a:pPr>
            <a:r>
              <a:rPr lang="en-US" dirty="0">
                <a:effectLst/>
                <a:latin typeface="Calibri" panose="020F0502020204030204" pitchFamily="34" charset="0"/>
              </a:rPr>
              <a:t>No connections within the same layer.</a:t>
            </a:r>
          </a:p>
          <a:p>
            <a:pPr marL="742894" lvl="1" indent="-285750" fontAlgn="ctr">
              <a:buFont typeface="Arial" panose="020B0604020202020204" pitchFamily="34" charset="0"/>
              <a:buChar char="•"/>
            </a:pPr>
            <a:r>
              <a:rPr lang="en-US" dirty="0">
                <a:effectLst/>
                <a:latin typeface="Calibri" panose="020F0502020204030204" pitchFamily="34" charset="0"/>
              </a:rPr>
              <a:t>Only </a:t>
            </a:r>
            <a:r>
              <a:rPr lang="fr-FR" b="1" dirty="0">
                <a:effectLst/>
                <a:latin typeface="Calibri" panose="020F0502020204030204" pitchFamily="34" charset="0"/>
              </a:rPr>
              <a:t>Visible ↔ </a:t>
            </a:r>
            <a:r>
              <a:rPr lang="fr-FR" b="1" dirty="0" err="1">
                <a:effectLst/>
                <a:latin typeface="Calibri" panose="020F0502020204030204" pitchFamily="34" charset="0"/>
              </a:rPr>
              <a:t>Hidden</a:t>
            </a:r>
            <a:r>
              <a:rPr lang="en-US" dirty="0">
                <a:effectLst/>
                <a:latin typeface="Calibri" panose="020F0502020204030204" pitchFamily="34" charset="0"/>
              </a:rPr>
              <a:t> connections (bipartite graph).</a:t>
            </a:r>
          </a:p>
          <a:p>
            <a:pPr marL="0" marR="0">
              <a:buNone/>
            </a:pPr>
            <a:endParaRPr lang="en-US" sz="1800" b="1" dirty="0">
              <a:effectLst/>
              <a:latin typeface="Calibri" panose="020F0502020204030204" pitchFamily="34" charset="0"/>
            </a:endParaRPr>
          </a:p>
          <a:p>
            <a:pPr marL="0" marR="0">
              <a:buNone/>
            </a:pPr>
            <a:r>
              <a:rPr lang="en-US" sz="1800" b="1" dirty="0">
                <a:effectLst/>
                <a:latin typeface="Calibri" panose="020F0502020204030204" pitchFamily="34" charset="0"/>
              </a:rPr>
              <a:t>Why this solves the problem:</a:t>
            </a:r>
            <a:endParaRPr lang="en-US" sz="1800" dirty="0">
              <a:effectLst/>
              <a:latin typeface="Calibri" panose="020F0502020204030204" pitchFamily="34" charset="0"/>
            </a:endParaRPr>
          </a:p>
          <a:p>
            <a:pPr marL="742894" lvl="1" indent="-285750" fontAlgn="ctr">
              <a:buFont typeface="Arial" panose="020B0604020202020204" pitchFamily="34" charset="0"/>
              <a:buChar char="•"/>
            </a:pPr>
            <a:r>
              <a:rPr lang="en-US" b="1" dirty="0">
                <a:effectLst/>
                <a:latin typeface="Calibri" panose="020F0502020204030204" pitchFamily="34" charset="0"/>
              </a:rPr>
              <a:t>Conditional independence:</a:t>
            </a:r>
            <a:br>
              <a:rPr lang="en-US" b="1" dirty="0">
                <a:effectLst/>
                <a:latin typeface="Calibri" panose="020F0502020204030204" pitchFamily="34" charset="0"/>
              </a:rPr>
            </a:br>
            <a:r>
              <a:rPr lang="en-US" dirty="0">
                <a:effectLst/>
                <a:latin typeface="Calibri" panose="020F0502020204030204" pitchFamily="34" charset="0"/>
              </a:rPr>
              <a:t>Hidden units are independent given the Visible units.</a:t>
            </a:r>
          </a:p>
          <a:p>
            <a:pPr marL="742894" lvl="1" indent="-285750" fontAlgn="ctr">
              <a:buFont typeface="Arial" panose="020B0604020202020204" pitchFamily="34" charset="0"/>
              <a:buChar char="•"/>
            </a:pPr>
            <a:r>
              <a:rPr lang="en-US" b="1" dirty="0">
                <a:effectLst/>
                <a:latin typeface="Calibri" panose="020F0502020204030204" pitchFamily="34" charset="0"/>
              </a:rPr>
              <a:t>Parallel updates:</a:t>
            </a:r>
            <a:br>
              <a:rPr lang="en-US" b="1" dirty="0">
                <a:effectLst/>
                <a:latin typeface="Calibri" panose="020F0502020204030204" pitchFamily="34" charset="0"/>
              </a:rPr>
            </a:br>
            <a:r>
              <a:rPr lang="en-US" dirty="0">
                <a:effectLst/>
                <a:latin typeface="Calibri" panose="020F0502020204030204" pitchFamily="34" charset="0"/>
              </a:rPr>
              <a:t>Entire Hidden layer can be updated at once.</a:t>
            </a:r>
          </a:p>
          <a:p>
            <a:pPr marL="742894" lvl="1" indent="-285750" fontAlgn="ctr">
              <a:buFont typeface="Arial" panose="020B0604020202020204" pitchFamily="34" charset="0"/>
              <a:buChar char="•"/>
            </a:pPr>
            <a:r>
              <a:rPr lang="en-US" b="1" dirty="0">
                <a:effectLst/>
                <a:latin typeface="Calibri" panose="020F0502020204030204" pitchFamily="34" charset="0"/>
              </a:rPr>
              <a:t>Contrastive Divergence (CD-k):</a:t>
            </a:r>
            <a:br>
              <a:rPr lang="en-US" b="1" dirty="0">
                <a:effectLst/>
                <a:latin typeface="Calibri" panose="020F0502020204030204" pitchFamily="34" charset="0"/>
              </a:rPr>
            </a:br>
            <a:r>
              <a:rPr lang="en-US" dirty="0">
                <a:effectLst/>
                <a:latin typeface="Calibri" panose="020F0502020204030204" pitchFamily="34" charset="0"/>
              </a:rPr>
              <a:t>Only 1–k sampling steps needed (often CD-1).</a:t>
            </a:r>
            <a:br>
              <a:rPr lang="en-US" dirty="0">
                <a:effectLst/>
                <a:latin typeface="Calibri" panose="020F0502020204030204" pitchFamily="34" charset="0"/>
              </a:rPr>
            </a:br>
            <a:r>
              <a:rPr lang="en-US" dirty="0">
                <a:effectLst/>
                <a:latin typeface="Calibri" panose="020F0502020204030204" pitchFamily="34" charset="0"/>
              </a:rPr>
              <a:t>→ Training becomes thousands of times faster.</a:t>
            </a:r>
          </a:p>
        </p:txBody>
      </p:sp>
      <p:pic>
        <p:nvPicPr>
          <p:cNvPr id="6" name="Picture 5" descr="A diagram of a network of movies&#10;&#10;AI-generated content may be incorrect.">
            <a:extLst>
              <a:ext uri="{FF2B5EF4-FFF2-40B4-BE49-F238E27FC236}">
                <a16:creationId xmlns:a16="http://schemas.microsoft.com/office/drawing/2014/main" id="{06B492C3-E9DE-86EF-ACDC-755D9B81B215}"/>
              </a:ext>
            </a:extLst>
          </p:cNvPr>
          <p:cNvPicPr>
            <a:picLocks noChangeAspect="1"/>
          </p:cNvPicPr>
          <p:nvPr/>
        </p:nvPicPr>
        <p:blipFill>
          <a:blip r:embed="rId3"/>
          <a:stretch>
            <a:fillRect/>
          </a:stretch>
        </p:blipFill>
        <p:spPr>
          <a:xfrm>
            <a:off x="6517747" y="2658749"/>
            <a:ext cx="5397777" cy="2406774"/>
          </a:xfrm>
          <a:prstGeom prst="rect">
            <a:avLst/>
          </a:prstGeom>
        </p:spPr>
      </p:pic>
    </p:spTree>
    <p:extLst>
      <p:ext uri="{BB962C8B-B14F-4D97-AF65-F5344CB8AC3E}">
        <p14:creationId xmlns:p14="http://schemas.microsoft.com/office/powerpoint/2010/main" val="338038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C3C1-74F4-409B-DD0C-BD0B7D6148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395F67-62B7-BA9C-45F2-54096D416762}"/>
              </a:ext>
            </a:extLst>
          </p:cNvPr>
          <p:cNvSpPr>
            <a:spLocks noGrp="1"/>
          </p:cNvSpPr>
          <p:nvPr>
            <p:ph type="body" sz="quarter" idx="10"/>
          </p:nvPr>
        </p:nvSpPr>
        <p:spPr>
          <a:xfrm>
            <a:off x="786494" y="144364"/>
            <a:ext cx="11129030" cy="1127381"/>
          </a:xfrm>
        </p:spPr>
        <p:txBody>
          <a:bodyPr/>
          <a:lstStyle/>
          <a:p>
            <a:pPr algn="ctr"/>
            <a:r>
              <a:rPr lang="en-US" sz="3200" b="1" u="none" strike="noStrike" baseline="0" dirty="0">
                <a:latin typeface="Palatino Linotype" panose="02040502050505030304" pitchFamily="18" charset="0"/>
              </a:rPr>
              <a:t>Next Step: Deep Belief Networks (DBN)</a:t>
            </a:r>
          </a:p>
        </p:txBody>
      </p:sp>
      <p:sp>
        <p:nvSpPr>
          <p:cNvPr id="4" name="TextBox 3">
            <a:extLst>
              <a:ext uri="{FF2B5EF4-FFF2-40B4-BE49-F238E27FC236}">
                <a16:creationId xmlns:a16="http://schemas.microsoft.com/office/drawing/2014/main" id="{7B9DE3A2-7A6F-2548-3F30-9320B918AF45}"/>
              </a:ext>
            </a:extLst>
          </p:cNvPr>
          <p:cNvSpPr txBox="1"/>
          <p:nvPr/>
        </p:nvSpPr>
        <p:spPr>
          <a:xfrm>
            <a:off x="786494" y="2322692"/>
            <a:ext cx="6093994" cy="3416320"/>
          </a:xfrm>
          <a:prstGeom prst="rect">
            <a:avLst/>
          </a:prstGeom>
          <a:noFill/>
        </p:spPr>
        <p:txBody>
          <a:bodyPr wrap="square">
            <a:spAutoFit/>
          </a:bodyPr>
          <a:lstStyle/>
          <a:p>
            <a:pPr marL="0" marR="0">
              <a:buNone/>
            </a:pPr>
            <a:r>
              <a:rPr lang="en-US" sz="1800" b="1" dirty="0">
                <a:effectLst/>
                <a:latin typeface="Calibri" panose="020F0502020204030204" pitchFamily="34" charset="0"/>
              </a:rPr>
              <a:t>Why not stop at an RBM?</a:t>
            </a:r>
            <a:endParaRPr lang="en-US" sz="1800" dirty="0">
              <a:effectLst/>
              <a:latin typeface="Calibri" panose="020F0502020204030204" pitchFamily="34" charset="0"/>
            </a:endParaRPr>
          </a:p>
          <a:p>
            <a:pPr marL="742894" lvl="1" indent="-285750" fontAlgn="ctr">
              <a:buFont typeface="Arial" panose="020B0604020202020204" pitchFamily="34" charset="0"/>
              <a:buChar char="•"/>
            </a:pPr>
            <a:r>
              <a:rPr lang="en-US" dirty="0">
                <a:effectLst/>
                <a:latin typeface="Calibri" panose="020F0502020204030204" pitchFamily="34" charset="0"/>
              </a:rPr>
              <a:t>RBM is shallow → learns simple features only.</a:t>
            </a:r>
          </a:p>
          <a:p>
            <a:pPr marL="0" marR="0">
              <a:buNone/>
            </a:pPr>
            <a:endParaRPr lang="en-US" sz="1800" b="1" dirty="0">
              <a:effectLst/>
              <a:latin typeface="Calibri" panose="020F0502020204030204" pitchFamily="34" charset="0"/>
            </a:endParaRPr>
          </a:p>
          <a:p>
            <a:pPr marL="0" marR="0">
              <a:buNone/>
            </a:pPr>
            <a:r>
              <a:rPr lang="en-US" sz="1800" b="1" dirty="0">
                <a:effectLst/>
                <a:latin typeface="Calibri" panose="020F0502020204030204" pitchFamily="34" charset="0"/>
              </a:rPr>
              <a:t>DBN idea:</a:t>
            </a:r>
            <a:endParaRPr lang="en-US" sz="1800" dirty="0">
              <a:effectLst/>
              <a:latin typeface="Calibri" panose="020F0502020204030204" pitchFamily="34" charset="0"/>
            </a:endParaRPr>
          </a:p>
          <a:p>
            <a:pPr marL="742894" lvl="1" indent="-285750" fontAlgn="ctr">
              <a:buFont typeface="Arial" panose="020B0604020202020204" pitchFamily="34" charset="0"/>
              <a:buChar char="•"/>
            </a:pPr>
            <a:r>
              <a:rPr lang="en-US" dirty="0">
                <a:effectLst/>
                <a:latin typeface="Calibri" panose="020F0502020204030204" pitchFamily="34" charset="0"/>
              </a:rPr>
              <a:t>Train stacked RBMs </a:t>
            </a:r>
            <a:r>
              <a:rPr lang="fr-FR" b="1" dirty="0" err="1">
                <a:effectLst/>
                <a:latin typeface="Calibri" panose="020F0502020204030204" pitchFamily="34" charset="0"/>
              </a:rPr>
              <a:t>greedily</a:t>
            </a:r>
            <a:r>
              <a:rPr lang="fr-FR" b="1" dirty="0">
                <a:effectLst/>
                <a:latin typeface="Calibri" panose="020F0502020204030204" pitchFamily="34" charset="0"/>
              </a:rPr>
              <a:t>, layer by layer</a:t>
            </a:r>
            <a:r>
              <a:rPr lang="en-US" dirty="0">
                <a:effectLst/>
                <a:latin typeface="Calibri" panose="020F0502020204030204" pitchFamily="34" charset="0"/>
              </a:rPr>
              <a:t>.</a:t>
            </a:r>
          </a:p>
          <a:p>
            <a:pPr marL="742894" lvl="1" indent="-285750" fontAlgn="ctr">
              <a:buFont typeface="Arial" panose="020B0604020202020204" pitchFamily="34" charset="0"/>
              <a:buChar char="•"/>
            </a:pPr>
            <a:r>
              <a:rPr lang="en-US" dirty="0">
                <a:effectLst/>
                <a:latin typeface="Calibri" panose="020F0502020204030204" pitchFamily="34" charset="0"/>
              </a:rPr>
              <a:t>Each RBM learns features for the next one.</a:t>
            </a:r>
          </a:p>
          <a:p>
            <a:pPr marL="742894" lvl="1" indent="-285750" fontAlgn="ctr">
              <a:buFont typeface="Arial" panose="020B0604020202020204" pitchFamily="34" charset="0"/>
              <a:buChar char="•"/>
            </a:pPr>
            <a:r>
              <a:rPr lang="en-US" dirty="0">
                <a:effectLst/>
                <a:latin typeface="Calibri" panose="020F0502020204030204" pitchFamily="34" charset="0"/>
              </a:rPr>
              <a:t>Forms a hierarchy:</a:t>
            </a:r>
            <a:br>
              <a:rPr lang="en-US" dirty="0">
                <a:effectLst/>
                <a:latin typeface="Calibri" panose="020F0502020204030204" pitchFamily="34" charset="0"/>
              </a:rPr>
            </a:br>
            <a:r>
              <a:rPr lang="en-US" dirty="0">
                <a:effectLst/>
                <a:latin typeface="Calibri" panose="020F0502020204030204" pitchFamily="34" charset="0"/>
              </a:rPr>
              <a:t>pixels → edges → shapes → objects.</a:t>
            </a:r>
          </a:p>
          <a:p>
            <a:pPr marL="0" marR="0">
              <a:buNone/>
            </a:pPr>
            <a:endParaRPr lang="en-US" sz="1800" b="1" dirty="0">
              <a:effectLst/>
              <a:latin typeface="Calibri" panose="020F0502020204030204" pitchFamily="34" charset="0"/>
            </a:endParaRPr>
          </a:p>
          <a:p>
            <a:pPr marL="0" marR="0">
              <a:buNone/>
            </a:pPr>
            <a:r>
              <a:rPr lang="en-US" sz="1800" b="1" dirty="0">
                <a:effectLst/>
                <a:latin typeface="Calibri" panose="020F0502020204030204" pitchFamily="34" charset="0"/>
              </a:rPr>
              <a:t>Impact:</a:t>
            </a:r>
            <a:endParaRPr lang="en-US" sz="1800" dirty="0">
              <a:effectLst/>
              <a:latin typeface="Calibri" panose="020F0502020204030204" pitchFamily="34" charset="0"/>
            </a:endParaRPr>
          </a:p>
          <a:p>
            <a:pPr marL="742894" lvl="1" indent="-285750" fontAlgn="ctr">
              <a:buFont typeface="Arial" panose="020B0604020202020204" pitchFamily="34" charset="0"/>
              <a:buChar char="•"/>
            </a:pPr>
            <a:r>
              <a:rPr lang="en-US" dirty="0">
                <a:effectLst/>
                <a:latin typeface="Calibri" panose="020F0502020204030204" pitchFamily="34" charset="0"/>
              </a:rPr>
              <a:t>First effective “deep” training method (2006).</a:t>
            </a:r>
          </a:p>
          <a:p>
            <a:pPr marL="742894" lvl="1" indent="-285750" fontAlgn="ctr">
              <a:buFont typeface="Arial" panose="020B0604020202020204" pitchFamily="34" charset="0"/>
              <a:buChar char="•"/>
            </a:pPr>
            <a:r>
              <a:rPr lang="en-US" dirty="0">
                <a:effectLst/>
                <a:latin typeface="Calibri" panose="020F0502020204030204" pitchFamily="34" charset="0"/>
              </a:rPr>
              <a:t>Foundation of modern deep learning.</a:t>
            </a:r>
          </a:p>
        </p:txBody>
      </p:sp>
      <p:pic>
        <p:nvPicPr>
          <p:cNvPr id="7170" name="Picture 2" descr="Discover the Power of Deep Belief Networks">
            <a:extLst>
              <a:ext uri="{FF2B5EF4-FFF2-40B4-BE49-F238E27FC236}">
                <a16:creationId xmlns:a16="http://schemas.microsoft.com/office/drawing/2014/main" id="{C11338B5-F4C3-DC78-7971-B3F2E37A9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498" y="2100012"/>
            <a:ext cx="482917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51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3711-8DD0-9B9B-5612-7C3FCC8AF56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6AE41537-D5B6-62F0-4CB6-ACD484EA7DF2}"/>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err="1">
                <a:latin typeface="Palatino"/>
              </a:rPr>
              <a:t>Liquid</a:t>
            </a:r>
            <a:r>
              <a:rPr lang="fr-FR" sz="4000" b="1" dirty="0">
                <a:latin typeface="Palatino"/>
              </a:rPr>
              <a:t> and </a:t>
            </a:r>
            <a:r>
              <a:rPr lang="fr-FR" sz="4000" b="1" dirty="0" err="1">
                <a:latin typeface="Palatino"/>
              </a:rPr>
              <a:t>Spiking</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3201263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65D7C-BFED-4DD1-E120-4B4E2C1F904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6379E9F2-0CD1-31D5-3BA5-7CBAB618D717}"/>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err="1">
                <a:latin typeface="Palatino"/>
              </a:rPr>
              <a:t>Spiking</a:t>
            </a:r>
            <a:r>
              <a:rPr lang="fr-FR" sz="4000" b="1" dirty="0">
                <a:latin typeface="Palatino"/>
              </a:rPr>
              <a:t> neural </a:t>
            </a:r>
            <a:r>
              <a:rPr lang="fr-FR" sz="4000" b="1" dirty="0" err="1">
                <a:latin typeface="Palatino"/>
              </a:rPr>
              <a:t>netwok</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964975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6D9C3-4551-D652-5550-EACE1CDF5A9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0A20324-F2A6-24CE-871F-0F39BAC068CE}"/>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Biological Inspiration: </a:t>
            </a:r>
          </a:p>
          <a:p>
            <a:pPr algn="ctr"/>
            <a:r>
              <a:rPr lang="en-US" sz="3200" b="1" dirty="0">
                <a:latin typeface="Palatino Linotype" panose="02040502050505030304" pitchFamily="18" charset="0"/>
              </a:rPr>
              <a:t>The "Action Potential"</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336407F9-6A27-65DD-E0B3-D00071836DEF}"/>
              </a:ext>
            </a:extLst>
          </p:cNvPr>
          <p:cNvSpPr txBox="1"/>
          <p:nvPr/>
        </p:nvSpPr>
        <p:spPr>
          <a:xfrm>
            <a:off x="399138" y="1780181"/>
            <a:ext cx="6049788" cy="4278094"/>
          </a:xfrm>
          <a:prstGeom prst="rect">
            <a:avLst/>
          </a:prstGeom>
          <a:noFill/>
        </p:spPr>
        <p:txBody>
          <a:bodyPr wrap="square">
            <a:spAutoFit/>
          </a:bodyPr>
          <a:lstStyle/>
          <a:p>
            <a:pPr>
              <a:buNone/>
            </a:pPr>
            <a:r>
              <a:rPr lang="en-US" sz="1600" dirty="0"/>
              <a:t>In the human brain, a neuron is like a battery that is constantly being charged and drained. It doesn't output a continuous value (like 0.8). It is binary in time: it is either silent, or it "spikes."</a:t>
            </a:r>
          </a:p>
          <a:p>
            <a:pPr>
              <a:buNone/>
            </a:pPr>
            <a:endParaRPr lang="en-US" sz="1600" b="1" dirty="0"/>
          </a:p>
          <a:p>
            <a:pPr>
              <a:buNone/>
            </a:pPr>
            <a:r>
              <a:rPr lang="en-US" sz="1600" b="1" dirty="0"/>
              <a:t>The Biological Cycle:</a:t>
            </a:r>
            <a:endParaRPr lang="en-US" sz="1600" dirty="0"/>
          </a:p>
          <a:p>
            <a:pPr marL="342900" indent="-342900">
              <a:buFont typeface="+mj-lt"/>
              <a:buAutoNum type="arabicPeriod"/>
            </a:pPr>
            <a:r>
              <a:rPr lang="en-US" sz="1600" b="1" dirty="0"/>
              <a:t>Resting State:</a:t>
            </a:r>
            <a:r>
              <a:rPr lang="en-US" sz="1600" dirty="0"/>
              <a:t> When nothing is happening, the neuron sits at a negative voltage (</a:t>
            </a:r>
            <a:r>
              <a:rPr lang="en-US" sz="1600" dirty="0" err="1"/>
              <a:t>approx</a:t>
            </a:r>
            <a:r>
              <a:rPr lang="en-US" sz="1600" dirty="0"/>
              <a:t> -70mV). It is polarized.</a:t>
            </a:r>
          </a:p>
          <a:p>
            <a:pPr marL="342900" indent="-342900">
              <a:buFont typeface="+mj-lt"/>
              <a:buAutoNum type="arabicPeriod"/>
            </a:pPr>
            <a:r>
              <a:rPr lang="en-US" sz="1600" b="1" dirty="0"/>
              <a:t>Integration (Summation):</a:t>
            </a:r>
            <a:r>
              <a:rPr lang="en-US" sz="1600" dirty="0"/>
              <a:t> Inputs from other neurons (via dendrites) let positive ions flow in. The voltage rises slowly.</a:t>
            </a:r>
          </a:p>
          <a:p>
            <a:pPr marL="342900" indent="-342900">
              <a:buFont typeface="+mj-lt"/>
              <a:buAutoNum type="arabicPeriod"/>
            </a:pPr>
            <a:r>
              <a:rPr lang="en-US" sz="1600" b="1" dirty="0"/>
              <a:t>Threshold:</a:t>
            </a:r>
            <a:r>
              <a:rPr lang="en-US" sz="1600" dirty="0"/>
              <a:t> If the voltage hits a specific limit (</a:t>
            </a:r>
            <a:r>
              <a:rPr lang="en-US" sz="1600" dirty="0" err="1"/>
              <a:t>approx</a:t>
            </a:r>
            <a:r>
              <a:rPr lang="en-US" sz="1600" dirty="0"/>
              <a:t> -55mV), a gate snaps open.</a:t>
            </a:r>
          </a:p>
          <a:p>
            <a:pPr marL="342900" indent="-342900">
              <a:buFont typeface="+mj-lt"/>
              <a:buAutoNum type="arabicPeriod"/>
            </a:pPr>
            <a:r>
              <a:rPr lang="en-US" sz="1600" b="1" dirty="0"/>
              <a:t>Action Potential (The Spike):</a:t>
            </a:r>
            <a:r>
              <a:rPr lang="en-US" sz="1600" dirty="0"/>
              <a:t> Positive ions rush in massively. The voltage shoots up to +40mV instantly. This is the "1" or the "Signal."</a:t>
            </a:r>
          </a:p>
          <a:p>
            <a:pPr marL="342900" indent="-342900">
              <a:buFont typeface="+mj-lt"/>
              <a:buAutoNum type="arabicPeriod"/>
            </a:pPr>
            <a:r>
              <a:rPr lang="en-US" sz="1600" b="1" dirty="0"/>
              <a:t>Refractory Period:</a:t>
            </a:r>
            <a:r>
              <a:rPr lang="en-US" sz="1600" dirty="0"/>
              <a:t> The neuron effectively "crashes." It pumps ions back out, dropping below the resting state. It </a:t>
            </a:r>
            <a:r>
              <a:rPr lang="en-US" sz="1600" b="1" dirty="0"/>
              <a:t>cannot</a:t>
            </a:r>
            <a:r>
              <a:rPr lang="en-US" sz="1600" dirty="0"/>
              <a:t> fire again during this short recovery time.</a:t>
            </a:r>
          </a:p>
        </p:txBody>
      </p:sp>
      <p:pic>
        <p:nvPicPr>
          <p:cNvPr id="1028" name="Picture 4" descr="Neuronal Action Potential | BioRender Science Templates">
            <a:extLst>
              <a:ext uri="{FF2B5EF4-FFF2-40B4-BE49-F238E27FC236}">
                <a16:creationId xmlns:a16="http://schemas.microsoft.com/office/drawing/2014/main" id="{CF2B4672-CB2F-D690-4DB2-2C95C3423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1" y="1563613"/>
            <a:ext cx="5778044" cy="466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2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72CE0-3C1E-BD06-4BB0-9692996A5AA7}"/>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2B01BD90-E623-F6ED-B2D5-049AF0F8D5AC}"/>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err="1">
                <a:latin typeface="Palatino"/>
              </a:rPr>
              <a:t>Biological</a:t>
            </a:r>
            <a:r>
              <a:rPr lang="fr-FR" sz="4000" b="1" dirty="0">
                <a:latin typeface="Palatino"/>
              </a:rPr>
              <a:t> Inspiration (</a:t>
            </a:r>
            <a:r>
              <a:rPr lang="fr-FR" sz="4000" b="1" dirty="0" err="1">
                <a:latin typeface="Palatino"/>
              </a:rPr>
              <a:t>youssra</a:t>
            </a:r>
            <a:r>
              <a:rPr lang="fr-FR" sz="4000" b="1" dirty="0">
                <a:latin typeface="Palatino"/>
              </a:rPr>
              <a:t>)</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1238209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C114E-3158-A79D-C61E-D771EECD570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09F8AF7-5FB8-78F4-63AE-49445D504632}"/>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Mathematical Model: </a:t>
            </a:r>
          </a:p>
          <a:p>
            <a:pPr algn="ctr"/>
            <a:r>
              <a:rPr lang="en-US" sz="3200" b="1" dirty="0">
                <a:latin typeface="Palatino Linotype" panose="02040502050505030304" pitchFamily="18" charset="0"/>
              </a:rPr>
              <a:t>Leaky Integrate-and-Fire (LIF)</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7F09CBB-DF4A-A0C4-6163-765BE7999110}"/>
                  </a:ext>
                </a:extLst>
              </p:cNvPr>
              <p:cNvSpPr txBox="1"/>
              <p:nvPr/>
            </p:nvSpPr>
            <p:spPr>
              <a:xfrm>
                <a:off x="531485" y="1368056"/>
                <a:ext cx="5615740" cy="2868157"/>
              </a:xfrm>
              <a:prstGeom prst="rect">
                <a:avLst/>
              </a:prstGeom>
              <a:noFill/>
            </p:spPr>
            <p:txBody>
              <a:bodyPr wrap="square">
                <a:spAutoFit/>
              </a:bodyPr>
              <a:lstStyle/>
              <a:p>
                <a:pPr>
                  <a:buNone/>
                </a:pPr>
                <a:r>
                  <a:rPr lang="en-US" sz="1600" dirty="0"/>
                  <a:t>The membrane behaves like a </a:t>
                </a:r>
                <a:r>
                  <a:rPr lang="en-US" sz="1600" b="1" dirty="0"/>
                  <a:t>RC circuit</a:t>
                </a:r>
                <a:r>
                  <a:rPr lang="en-US" sz="1600" dirty="0"/>
                  <a:t>:</a:t>
                </a:r>
              </a:p>
              <a:p>
                <a:pPr marL="285750" indent="-285750">
                  <a:buFont typeface="Arial" panose="020B0604020202020204" pitchFamily="34" charset="0"/>
                  <a:buChar char="•"/>
                </a:pPr>
                <a:r>
                  <a:rPr lang="en-US" sz="1600" dirty="0"/>
                  <a:t>Capacitor = stored charge</a:t>
                </a:r>
              </a:p>
              <a:p>
                <a:pPr marL="285750" indent="-285750">
                  <a:buFont typeface="Arial" panose="020B0604020202020204" pitchFamily="34" charset="0"/>
                  <a:buChar char="•"/>
                </a:pPr>
                <a:r>
                  <a:rPr lang="en-US" sz="1600" dirty="0"/>
                  <a:t>Resistor = leakage</a:t>
                </a:r>
              </a:p>
              <a:p>
                <a:endParaRPr lang="en-US" sz="1600" dirty="0"/>
              </a:p>
              <a:p>
                <a:pPr>
                  <a:buNone/>
                </a:pPr>
                <a:r>
                  <a:rPr lang="en-US" sz="1600" dirty="0"/>
                  <a:t>Continuous-time LIF equation:</a:t>
                </a:r>
              </a:p>
              <a:p>
                <a:pPr>
                  <a:buNone/>
                </a:pPr>
                <a14:m>
                  <m:oMathPara xmlns:m="http://schemas.openxmlformats.org/officeDocument/2006/math">
                    <m:oMathParaPr>
                      <m:jc m:val="centerGroup"/>
                    </m:oMathParaPr>
                    <m:oMath xmlns:m="http://schemas.openxmlformats.org/officeDocument/2006/math">
                      <m:sSub>
                        <m:sSubPr>
                          <m:ctrlPr>
                            <a:rPr lang="ar-MA" sz="1600" i="1">
                              <a:latin typeface="Cambria Math" panose="02040503050406030204" pitchFamily="18" charset="0"/>
                            </a:rPr>
                          </m:ctrlPr>
                        </m:sSubPr>
                        <m:e>
                          <m:r>
                            <a:rPr lang="ar-MA" sz="1600" i="1">
                              <a:latin typeface="Cambria Math" panose="02040503050406030204" pitchFamily="18" charset="0"/>
                            </a:rPr>
                            <m:t>𝜏</m:t>
                          </m:r>
                        </m:e>
                        <m:sub>
                          <m:r>
                            <a:rPr lang="ar-MA" sz="1600" i="1">
                              <a:latin typeface="Cambria Math" panose="02040503050406030204" pitchFamily="18" charset="0"/>
                            </a:rPr>
                            <m:t>𝑚</m:t>
                          </m:r>
                        </m:sub>
                      </m:sSub>
                      <m:f>
                        <m:fPr>
                          <m:ctrlPr>
                            <a:rPr lang="ar-MA" sz="1600" i="1">
                              <a:latin typeface="Cambria Math" panose="02040503050406030204" pitchFamily="18" charset="0"/>
                            </a:rPr>
                          </m:ctrlPr>
                        </m:fPr>
                        <m:num>
                          <m:r>
                            <a:rPr lang="ar-MA" sz="1600" i="1">
                              <a:latin typeface="Cambria Math" panose="02040503050406030204" pitchFamily="18" charset="0"/>
                            </a:rPr>
                            <m:t>𝑑𝑉</m:t>
                          </m:r>
                        </m:num>
                        <m:den>
                          <m:r>
                            <a:rPr lang="ar-MA" sz="1600" i="1">
                              <a:latin typeface="Cambria Math" panose="02040503050406030204" pitchFamily="18" charset="0"/>
                            </a:rPr>
                            <m:t>𝑑𝑡</m:t>
                          </m:r>
                        </m:den>
                      </m:f>
                      <m:r>
                        <a:rPr lang="ar-MA" sz="1600" i="0">
                          <a:latin typeface="Cambria Math" panose="02040503050406030204" pitchFamily="18" charset="0"/>
                        </a:rPr>
                        <m:t>=−</m:t>
                      </m:r>
                      <m:d>
                        <m:dPr>
                          <m:ctrlPr>
                            <a:rPr lang="ar-MA" sz="1600" i="1">
                              <a:latin typeface="Cambria Math" panose="02040503050406030204" pitchFamily="18" charset="0"/>
                            </a:rPr>
                          </m:ctrlPr>
                        </m:dPr>
                        <m:e>
                          <m:r>
                            <a:rPr lang="ar-MA" sz="1600" i="1">
                              <a:latin typeface="Cambria Math" panose="02040503050406030204" pitchFamily="18" charset="0"/>
                            </a:rPr>
                            <m:t>𝑉</m:t>
                          </m:r>
                          <m:r>
                            <a:rPr lang="ar-MA" sz="1600" i="0">
                              <a:latin typeface="Cambria Math" panose="02040503050406030204" pitchFamily="18" charset="0"/>
                            </a:rPr>
                            <m:t>−</m:t>
                          </m:r>
                          <m:sSub>
                            <m:sSubPr>
                              <m:ctrlPr>
                                <a:rPr lang="ar-MA" sz="1600" i="1">
                                  <a:latin typeface="Cambria Math" panose="02040503050406030204" pitchFamily="18" charset="0"/>
                                </a:rPr>
                              </m:ctrlPr>
                            </m:sSubPr>
                            <m:e>
                              <m:r>
                                <a:rPr lang="ar-MA" sz="1600" i="1">
                                  <a:latin typeface="Cambria Math" panose="02040503050406030204" pitchFamily="18" charset="0"/>
                                </a:rPr>
                                <m:t>𝑉</m:t>
                              </m:r>
                            </m:e>
                            <m:sub>
                              <m:r>
                                <a:rPr lang="ar-MA" sz="1600" i="1">
                                  <a:latin typeface="Cambria Math" panose="02040503050406030204" pitchFamily="18" charset="0"/>
                                </a:rPr>
                                <m:t>𝑟𝑒𝑠𝑡</m:t>
                              </m:r>
                            </m:sub>
                          </m:sSub>
                        </m:e>
                      </m:d>
                      <m:r>
                        <a:rPr lang="ar-MA" sz="1600" i="0">
                          <a:latin typeface="Cambria Math" panose="02040503050406030204" pitchFamily="18" charset="0"/>
                        </a:rPr>
                        <m:t>+</m:t>
                      </m:r>
                      <m:r>
                        <a:rPr lang="ar-MA" sz="1600" i="1">
                          <a:latin typeface="Cambria Math" panose="02040503050406030204" pitchFamily="18" charset="0"/>
                        </a:rPr>
                        <m:t>𝑅</m:t>
                      </m:r>
                      <m:r>
                        <a:rPr lang="ar-MA" sz="1600" i="0">
                          <a:latin typeface="Cambria Math" panose="02040503050406030204" pitchFamily="18" charset="0"/>
                        </a:rPr>
                        <m:t>⋅</m:t>
                      </m:r>
                      <m:r>
                        <a:rPr lang="ar-MA" sz="1600" i="1">
                          <a:latin typeface="Cambria Math" panose="02040503050406030204" pitchFamily="18" charset="0"/>
                        </a:rPr>
                        <m:t>𝐼</m:t>
                      </m:r>
                      <m:d>
                        <m:dPr>
                          <m:ctrlPr>
                            <a:rPr lang="ar-MA" sz="1600" i="1">
                              <a:latin typeface="Cambria Math" panose="02040503050406030204" pitchFamily="18" charset="0"/>
                            </a:rPr>
                          </m:ctrlPr>
                        </m:dPr>
                        <m:e>
                          <m:r>
                            <a:rPr lang="ar-MA" sz="1600" i="1">
                              <a:latin typeface="Cambria Math" panose="02040503050406030204" pitchFamily="18" charset="0"/>
                            </a:rPr>
                            <m:t>𝑡</m:t>
                          </m:r>
                        </m:e>
                      </m:d>
                    </m:oMath>
                  </m:oMathPara>
                </a14:m>
                <a:endParaRPr lang="ar-MA" sz="1600" dirty="0"/>
              </a:p>
              <a:p>
                <a:pPr>
                  <a:buNone/>
                </a:pPr>
                <a:r>
                  <a:rPr lang="en-US" sz="1600" dirty="0"/>
                  <a:t>Key parameters:</a:t>
                </a:r>
              </a:p>
              <a:p>
                <a:pPr marL="285750" indent="-285750">
                  <a:buFont typeface="Arial" panose="020B0604020202020204" pitchFamily="34" charset="0"/>
                  <a:buChar char="•"/>
                </a:pPr>
                <a14:m>
                  <m:oMath xmlns:m="http://schemas.openxmlformats.org/officeDocument/2006/math">
                    <m:sSub>
                      <m:sSubPr>
                        <m:ctrlPr>
                          <a:rPr lang="ar-MA" sz="1600" i="1">
                            <a:latin typeface="Cambria Math" panose="02040503050406030204" pitchFamily="18" charset="0"/>
                          </a:rPr>
                        </m:ctrlPr>
                      </m:sSubPr>
                      <m:e>
                        <m:r>
                          <a:rPr lang="ar-MA" sz="1600" i="1">
                            <a:latin typeface="Cambria Math" panose="02040503050406030204" pitchFamily="18" charset="0"/>
                          </a:rPr>
                          <m:t>𝜏</m:t>
                        </m:r>
                      </m:e>
                      <m:sub>
                        <m:r>
                          <a:rPr lang="ar-MA" sz="1600" i="1">
                            <a:latin typeface="Cambria Math" panose="02040503050406030204" pitchFamily="18" charset="0"/>
                          </a:rPr>
                          <m:t>𝑚</m:t>
                        </m:r>
                      </m:sub>
                    </m:sSub>
                    <m:r>
                      <a:rPr lang="fr-FR" sz="1600" b="0" i="1" smtClean="0">
                        <a:latin typeface="Cambria Math" panose="02040503050406030204" pitchFamily="18" charset="0"/>
                      </a:rPr>
                      <m:t>=</m:t>
                    </m:r>
                    <m:r>
                      <a:rPr lang="fr-FR" sz="1600" b="0" i="1" smtClean="0">
                        <a:latin typeface="Cambria Math" panose="02040503050406030204" pitchFamily="18" charset="0"/>
                      </a:rPr>
                      <m:t>𝑅𝐶</m:t>
                    </m:r>
                  </m:oMath>
                </a14:m>
                <a:r>
                  <a:rPr lang="ar-MA" sz="1600" dirty="0"/>
                  <a:t>: </a:t>
                </a:r>
                <a:r>
                  <a:rPr lang="fr-FR" sz="1600" dirty="0"/>
                  <a:t> </a:t>
                </a:r>
                <a:r>
                  <a:rPr lang="en-US" sz="1600" dirty="0"/>
                  <a:t>speed of integration / memory duration</a:t>
                </a:r>
              </a:p>
              <a:p>
                <a:pPr marL="285750" indent="-285750">
                  <a:buFont typeface="Arial" panose="020B0604020202020204" pitchFamily="34" charset="0"/>
                  <a:buChar char="•"/>
                </a:pPr>
                <a:r>
                  <a:rPr lang="en-US" sz="1600" b="1" dirty="0"/>
                  <a:t>Leak term </a:t>
                </a:r>
                <a:r>
                  <a:rPr lang="en-US" sz="1600" dirty="0"/>
                  <a:t>: voltage decays toward </a:t>
                </a:r>
                <a14:m>
                  <m:oMath xmlns:m="http://schemas.openxmlformats.org/officeDocument/2006/math">
                    <m:sSub>
                      <m:sSubPr>
                        <m:ctrlPr>
                          <a:rPr lang="ar-MA" sz="1600" i="1">
                            <a:latin typeface="Cambria Math" panose="02040503050406030204" pitchFamily="18" charset="0"/>
                          </a:rPr>
                        </m:ctrlPr>
                      </m:sSubPr>
                      <m:e>
                        <m:r>
                          <a:rPr lang="ar-MA" sz="1600" i="1">
                            <a:latin typeface="Cambria Math" panose="02040503050406030204" pitchFamily="18" charset="0"/>
                          </a:rPr>
                          <m:t>𝑉</m:t>
                        </m:r>
                      </m:e>
                      <m:sub>
                        <m:r>
                          <a:rPr lang="ar-MA" sz="1600" i="1">
                            <a:latin typeface="Cambria Math" panose="02040503050406030204" pitchFamily="18" charset="0"/>
                          </a:rPr>
                          <m:t>𝑟𝑒𝑠𝑡</m:t>
                        </m:r>
                      </m:sub>
                    </m:sSub>
                  </m:oMath>
                </a14:m>
                <a:endParaRPr lang="ar-MA" sz="1600" dirty="0"/>
              </a:p>
              <a:p>
                <a:pPr marL="285750" indent="-285750">
                  <a:buFont typeface="Arial" panose="020B0604020202020204" pitchFamily="34" charset="0"/>
                  <a:buChar char="•"/>
                </a:pPr>
                <a:r>
                  <a:rPr lang="en-US" sz="1600" b="1" dirty="0"/>
                  <a:t>Input </a:t>
                </a:r>
                <a14:m>
                  <m:oMath xmlns:m="http://schemas.openxmlformats.org/officeDocument/2006/math">
                    <m:r>
                      <a:rPr lang="en-US" sz="1600" i="1">
                        <a:latin typeface="Cambria Math" panose="02040503050406030204" pitchFamily="18" charset="0"/>
                      </a:rPr>
                      <m:t>𝐼</m:t>
                    </m:r>
                    <m:d>
                      <m:dPr>
                        <m:ctrlPr>
                          <a:rPr lang="ar-MA" sz="1600" i="1">
                            <a:latin typeface="Cambria Math" panose="02040503050406030204" pitchFamily="18" charset="0"/>
                          </a:rPr>
                        </m:ctrlPr>
                      </m:dPr>
                      <m:e>
                        <m:r>
                          <a:rPr lang="ar-MA" sz="1600" i="1">
                            <a:latin typeface="Cambria Math" panose="02040503050406030204" pitchFamily="18" charset="0"/>
                          </a:rPr>
                          <m:t>𝑡</m:t>
                        </m:r>
                      </m:e>
                    </m:d>
                  </m:oMath>
                </a14:m>
                <a:r>
                  <a:rPr lang="ar-MA" sz="1600" dirty="0"/>
                  <a:t>: </a:t>
                </a:r>
                <a:r>
                  <a:rPr lang="en-US" sz="1600" dirty="0"/>
                  <a:t>weighted incoming spikes</a:t>
                </a:r>
              </a:p>
            </p:txBody>
          </p:sp>
        </mc:Choice>
        <mc:Fallback>
          <p:sp>
            <p:nvSpPr>
              <p:cNvPr id="4" name="TextBox 3">
                <a:extLst>
                  <a:ext uri="{FF2B5EF4-FFF2-40B4-BE49-F238E27FC236}">
                    <a16:creationId xmlns:a16="http://schemas.microsoft.com/office/drawing/2014/main" id="{37F09CBB-DF4A-A0C4-6163-765BE7999110}"/>
                  </a:ext>
                </a:extLst>
              </p:cNvPr>
              <p:cNvSpPr txBox="1">
                <a:spLocks noRot="1" noChangeAspect="1" noMove="1" noResize="1" noEditPoints="1" noAdjustHandles="1" noChangeArrowheads="1" noChangeShapeType="1" noTextEdit="1"/>
              </p:cNvSpPr>
              <p:nvPr/>
            </p:nvSpPr>
            <p:spPr>
              <a:xfrm>
                <a:off x="531485" y="1368056"/>
                <a:ext cx="5615740" cy="2868157"/>
              </a:xfrm>
              <a:prstGeom prst="rect">
                <a:avLst/>
              </a:prstGeom>
              <a:blipFill>
                <a:blip r:embed="rId3"/>
                <a:stretch>
                  <a:fillRect l="-543" t="-6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92A85F-1A31-BFEE-005E-BF7D2C7A9D52}"/>
                  </a:ext>
                </a:extLst>
              </p:cNvPr>
              <p:cNvSpPr txBox="1"/>
              <p:nvPr/>
            </p:nvSpPr>
            <p:spPr>
              <a:xfrm>
                <a:off x="531485" y="4236213"/>
                <a:ext cx="5519488" cy="23853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b="1" dirty="0"/>
                  <a:t>Discrete Time (for Simulation)</a:t>
                </a:r>
              </a:p>
              <a:p>
                <a:pPr>
                  <a:buNone/>
                </a:pPr>
                <a:r>
                  <a:rPr lang="en-US" dirty="0"/>
                  <a:t>For time-step propagation:</a:t>
                </a:r>
              </a:p>
              <a:p>
                <a:pP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r>
                            <a:rPr lang="ar-MA" i="0">
                              <a:latin typeface="Cambria Math" panose="02040503050406030204" pitchFamily="18" charset="0"/>
                            </a:rPr>
                            <m:t>+</m:t>
                          </m:r>
                          <m:r>
                            <a:rPr lang="ar-MA" i="0">
                              <a:latin typeface="Cambria Math" panose="02040503050406030204" pitchFamily="18" charset="0"/>
                            </a:rPr>
                            <m:t>1</m:t>
                          </m:r>
                        </m:e>
                      </m:d>
                      <m:r>
                        <a:rPr lang="ar-MA" i="0">
                          <a:latin typeface="Cambria Math" panose="02040503050406030204" pitchFamily="18" charset="0"/>
                        </a:rPr>
                        <m:t>=</m:t>
                      </m:r>
                      <m:r>
                        <a:rPr lang="ar-MA" i="1">
                          <a:latin typeface="Cambria Math" panose="02040503050406030204" pitchFamily="18" charset="0"/>
                        </a:rPr>
                        <m:t>𝑉</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e>
                      </m:d>
                      <m:r>
                        <a:rPr lang="ar-MA" i="0">
                          <a:latin typeface="Cambria Math" panose="02040503050406030204" pitchFamily="18" charset="0"/>
                        </a:rPr>
                        <m:t>+</m:t>
                      </m:r>
                      <m:f>
                        <m:fPr>
                          <m:ctrlPr>
                            <a:rPr lang="ar-MA" i="1">
                              <a:latin typeface="Cambria Math" panose="02040503050406030204" pitchFamily="18" charset="0"/>
                            </a:rPr>
                          </m:ctrlPr>
                        </m:fPr>
                        <m:num>
                          <m:r>
                            <m:rPr>
                              <m:sty m:val="p"/>
                            </m:rPr>
                            <a:rPr lang="el-GR" i="0">
                              <a:latin typeface="Cambria Math" panose="02040503050406030204" pitchFamily="18" charset="0"/>
                            </a:rPr>
                            <m:t>Δ</m:t>
                          </m:r>
                          <m:r>
                            <a:rPr lang="el-GR" i="1">
                              <a:latin typeface="Cambria Math" panose="02040503050406030204" pitchFamily="18" charset="0"/>
                            </a:rPr>
                            <m:t>𝑡</m:t>
                          </m:r>
                        </m:num>
                        <m:den>
                          <m:sSub>
                            <m:sSubPr>
                              <m:ctrlPr>
                                <a:rPr lang="ar-MA" i="1">
                                  <a:latin typeface="Cambria Math" panose="02040503050406030204" pitchFamily="18" charset="0"/>
                                </a:rPr>
                              </m:ctrlPr>
                            </m:sSubPr>
                            <m:e>
                              <m:r>
                                <a:rPr lang="ar-MA" i="1">
                                  <a:latin typeface="Cambria Math" panose="02040503050406030204" pitchFamily="18" charset="0"/>
                                </a:rPr>
                                <m:t>𝜏</m:t>
                              </m:r>
                            </m:e>
                            <m:sub>
                              <m:r>
                                <a:rPr lang="ar-MA" i="1">
                                  <a:latin typeface="Cambria Math" panose="02040503050406030204" pitchFamily="18" charset="0"/>
                                </a:rPr>
                                <m:t>𝑚</m:t>
                              </m:r>
                            </m:sub>
                          </m:sSub>
                        </m:den>
                      </m:f>
                      <m:r>
                        <a:rPr lang="ar-MA" i="0">
                          <a:latin typeface="Cambria Math" panose="02040503050406030204" pitchFamily="18" charset="0"/>
                        </a:rPr>
                        <m:t>(−</m:t>
                      </m:r>
                      <m:d>
                        <m:dPr>
                          <m:ctrlPr>
                            <a:rPr lang="ar-MA" i="1">
                              <a:latin typeface="Cambria Math" panose="02040503050406030204" pitchFamily="18" charset="0"/>
                            </a:rPr>
                          </m:ctrlPr>
                        </m:dPr>
                        <m:e>
                          <m:r>
                            <a:rPr lang="ar-MA" i="1">
                              <a:latin typeface="Cambria Math" panose="02040503050406030204" pitchFamily="18" charset="0"/>
                            </a:rPr>
                            <m:t>𝑉</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e>
                          </m:d>
                          <m:r>
                            <a:rPr lang="ar-MA" i="0">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𝑉</m:t>
                              </m:r>
                            </m:e>
                            <m:sub>
                              <m:r>
                                <a:rPr lang="ar-MA" i="1">
                                  <a:latin typeface="Cambria Math" panose="02040503050406030204" pitchFamily="18" charset="0"/>
                                </a:rPr>
                                <m:t>𝑟𝑒𝑠𝑡</m:t>
                              </m:r>
                            </m:sub>
                          </m:sSub>
                        </m:e>
                      </m:d>
                      <m:r>
                        <a:rPr lang="ar-MA" i="0">
                          <a:latin typeface="Cambria Math" panose="02040503050406030204" pitchFamily="18" charset="0"/>
                        </a:rPr>
                        <m:t>+</m:t>
                      </m:r>
                      <m:r>
                        <a:rPr lang="ar-MA" i="1">
                          <a:latin typeface="Cambria Math" panose="02040503050406030204" pitchFamily="18" charset="0"/>
                        </a:rPr>
                        <m:t>𝑅</m:t>
                      </m:r>
                      <m:r>
                        <a:rPr lang="ar-MA" i="0">
                          <a:latin typeface="Cambria Math" panose="02040503050406030204" pitchFamily="18" charset="0"/>
                        </a:rPr>
                        <m:t>⋅</m:t>
                      </m:r>
                      <m:r>
                        <a:rPr lang="ar-MA" i="1">
                          <a:latin typeface="Cambria Math" panose="02040503050406030204" pitchFamily="18" charset="0"/>
                        </a:rPr>
                        <m:t>𝐼</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e>
                      </m:d>
                      <m:r>
                        <a:rPr lang="ar-MA" i="0">
                          <a:latin typeface="Cambria Math" panose="02040503050406030204" pitchFamily="18" charset="0"/>
                        </a:rPr>
                        <m:t>)</m:t>
                      </m:r>
                    </m:oMath>
                  </m:oMathPara>
                </a14:m>
                <a:endParaRPr lang="ar-MA" dirty="0"/>
              </a:p>
              <a:p>
                <a:pPr>
                  <a:buNone/>
                </a:pPr>
                <a:r>
                  <a:rPr lang="en-US" dirty="0"/>
                  <a:t>Spike condition:</a:t>
                </a:r>
              </a:p>
              <a:p>
                <a:pPr marL="285750" indent="-285750">
                  <a:buFont typeface="Arial" panose="020B0604020202020204" pitchFamily="34" charset="0"/>
                  <a:buChar char="•"/>
                </a:pPr>
                <a:r>
                  <a:rPr lang="en-US" dirty="0"/>
                  <a:t>If </a:t>
                </a:r>
                <a14:m>
                  <m:oMath xmlns:m="http://schemas.openxmlformats.org/officeDocument/2006/math">
                    <m:r>
                      <a:rPr lang="en-US" i="1">
                        <a:latin typeface="Cambria Math" panose="02040503050406030204" pitchFamily="18" charset="0"/>
                      </a:rPr>
                      <m:t>𝑉</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r>
                          <a:rPr lang="ar-MA" i="0">
                            <a:latin typeface="Cambria Math" panose="02040503050406030204" pitchFamily="18" charset="0"/>
                          </a:rPr>
                          <m:t>+</m:t>
                        </m:r>
                        <m:r>
                          <a:rPr lang="ar-MA" i="0">
                            <a:latin typeface="Cambria Math" panose="02040503050406030204" pitchFamily="18" charset="0"/>
                          </a:rPr>
                          <m:t>1</m:t>
                        </m:r>
                      </m:e>
                    </m:d>
                    <m:r>
                      <a:rPr lang="ar-MA" i="0">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𝑉</m:t>
                        </m:r>
                      </m:e>
                      <m:sub>
                        <m:r>
                          <a:rPr lang="ar-MA" i="1">
                            <a:latin typeface="Cambria Math" panose="02040503050406030204" pitchFamily="18" charset="0"/>
                          </a:rPr>
                          <m:t>𝑡</m:t>
                        </m:r>
                        <m:r>
                          <a:rPr lang="ar-MA" i="1">
                            <a:latin typeface="Cambria Math" panose="02040503050406030204" pitchFamily="18" charset="0"/>
                          </a:rPr>
                          <m:t>h</m:t>
                        </m:r>
                        <m:r>
                          <a:rPr lang="ar-MA" i="1">
                            <a:latin typeface="Cambria Math" panose="02040503050406030204" pitchFamily="18" charset="0"/>
                          </a:rPr>
                          <m:t>𝑟𝑒𝑠</m:t>
                        </m:r>
                        <m:r>
                          <a:rPr lang="ar-MA" i="1">
                            <a:latin typeface="Cambria Math" panose="02040503050406030204" pitchFamily="18" charset="0"/>
                          </a:rPr>
                          <m:t>h</m:t>
                        </m:r>
                        <m:r>
                          <a:rPr lang="ar-MA" i="1">
                            <a:latin typeface="Cambria Math" panose="02040503050406030204" pitchFamily="18" charset="0"/>
                          </a:rPr>
                          <m:t>𝑜𝑙𝑑</m:t>
                        </m:r>
                      </m:sub>
                    </m:sSub>
                  </m:oMath>
                </a14:m>
                <a:r>
                  <a:rPr lang="fr-FR" dirty="0"/>
                  <a:t> </a:t>
                </a:r>
                <a:r>
                  <a:rPr lang="ar-MA" dirty="0"/>
                  <a:t>:</a:t>
                </a:r>
              </a:p>
              <a:p>
                <a:pPr marL="457200" lvl="1"/>
                <a14:m>
                  <m:oMathPara xmlns:m="http://schemas.openxmlformats.org/officeDocument/2006/math">
                    <m:oMathParaPr>
                      <m:jc m:val="centerGroup"/>
                    </m:oMathParaPr>
                    <m:oMath xmlns:m="http://schemas.openxmlformats.org/officeDocument/2006/math">
                      <m:d>
                        <m:dPr>
                          <m:begChr m:val="{"/>
                          <m:endChr m:val=""/>
                          <m:ctrlPr>
                            <a:rPr lang="ar-MA" i="1" smtClean="0">
                              <a:latin typeface="Cambria Math" panose="02040503050406030204" pitchFamily="18" charset="0"/>
                            </a:rPr>
                          </m:ctrlPr>
                        </m:dPr>
                        <m:e>
                          <m:eqArr>
                            <m:eqArrPr>
                              <m:ctrlPr>
                                <a:rPr lang="ar-MA" i="1" smtClean="0">
                                  <a:latin typeface="Cambria Math" panose="02040503050406030204" pitchFamily="18" charset="0"/>
                                </a:rPr>
                              </m:ctrlPr>
                            </m:eqArrPr>
                            <m:e>
                              <m:r>
                                <m:rPr>
                                  <m:nor/>
                                </m:rPr>
                                <a:rPr lang="en-US" dirty="0"/>
                                <m:t>Emit</m:t>
                              </m:r>
                              <m:r>
                                <m:rPr>
                                  <m:nor/>
                                </m:rPr>
                                <a:rPr lang="en-US" dirty="0"/>
                                <m:t> </m:t>
                              </m:r>
                              <m:r>
                                <m:rPr>
                                  <m:nor/>
                                </m:rPr>
                                <a:rPr lang="en-US" dirty="0"/>
                                <m:t>spike</m:t>
                              </m:r>
                              <m:r>
                                <m:rPr>
                                  <m:nor/>
                                </m:rPr>
                                <a:rPr lang="en-US" dirty="0"/>
                                <m:t> </m:t>
                              </m:r>
                              <m:r>
                                <a:rPr lang="en-US" i="1">
                                  <a:latin typeface="Cambria Math" panose="02040503050406030204" pitchFamily="18" charset="0"/>
                                </a:rPr>
                                <m:t>𝑆</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e>
                              </m:d>
                              <m:r>
                                <a:rPr lang="ar-MA">
                                  <a:latin typeface="Cambria Math" panose="02040503050406030204" pitchFamily="18" charset="0"/>
                                </a:rPr>
                                <m:t>=</m:t>
                              </m:r>
                              <m:r>
                                <a:rPr lang="ar-MA">
                                  <a:latin typeface="Cambria Math" panose="02040503050406030204" pitchFamily="18" charset="0"/>
                                </a:rPr>
                                <m:t>1</m:t>
                              </m:r>
                              <m:r>
                                <m:rPr>
                                  <m:nor/>
                                </m:rPr>
                                <a:rPr lang="ar-MA" dirty="0"/>
                                <m:t> </m:t>
                              </m:r>
                            </m:e>
                            <m:e>
                              <m:r>
                                <m:rPr>
                                  <m:nor/>
                                </m:rPr>
                                <a:rPr lang="en-US" dirty="0"/>
                                <m:t>Reset</m:t>
                              </m:r>
                              <m:r>
                                <m:rPr>
                                  <m:nor/>
                                </m:rPr>
                                <a:rPr lang="en-US" dirty="0"/>
                                <m:t> </m:t>
                              </m:r>
                              <m:r>
                                <a:rPr lang="en-US" i="1">
                                  <a:latin typeface="Cambria Math" panose="02040503050406030204" pitchFamily="18" charset="0"/>
                                </a:rPr>
                                <m:t>𝑉</m:t>
                              </m:r>
                              <m:d>
                                <m:dPr>
                                  <m:begChr m:val="["/>
                                  <m:endChr m:val="]"/>
                                  <m:ctrlPr>
                                    <a:rPr lang="ar-MA" i="1">
                                      <a:latin typeface="Cambria Math" panose="02040503050406030204" pitchFamily="18" charset="0"/>
                                    </a:rPr>
                                  </m:ctrlPr>
                                </m:dPr>
                                <m:e>
                                  <m:r>
                                    <a:rPr lang="ar-MA" i="1">
                                      <a:latin typeface="Cambria Math" panose="02040503050406030204" pitchFamily="18" charset="0"/>
                                    </a:rPr>
                                    <m:t>𝑡</m:t>
                                  </m:r>
                                  <m:r>
                                    <a:rPr lang="ar-MA">
                                      <a:latin typeface="Cambria Math" panose="02040503050406030204" pitchFamily="18" charset="0"/>
                                    </a:rPr>
                                    <m:t>+</m:t>
                                  </m:r>
                                  <m:r>
                                    <a:rPr lang="ar-MA">
                                      <a:latin typeface="Cambria Math" panose="02040503050406030204" pitchFamily="18" charset="0"/>
                                    </a:rPr>
                                    <m:t>1</m:t>
                                  </m:r>
                                </m:e>
                              </m:d>
                              <m:r>
                                <a:rPr lang="ar-MA">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𝑉</m:t>
                                  </m:r>
                                </m:e>
                                <m:sub>
                                  <m:r>
                                    <a:rPr lang="ar-MA" i="1">
                                      <a:latin typeface="Cambria Math" panose="02040503050406030204" pitchFamily="18" charset="0"/>
                                    </a:rPr>
                                    <m:t>𝑟𝑒𝑠𝑒𝑡</m:t>
                                  </m:r>
                                </m:sub>
                              </m:sSub>
                              <m:r>
                                <m:rPr>
                                  <m:nor/>
                                </m:rPr>
                                <a:rPr lang="fr-FR" dirty="0"/>
                                <m:t> </m:t>
                              </m:r>
                            </m:e>
                          </m:eqArr>
                        </m:e>
                      </m:d>
                    </m:oMath>
                  </m:oMathPara>
                </a14:m>
                <a:endParaRPr lang="ar-MA" dirty="0"/>
              </a:p>
            </p:txBody>
          </p:sp>
        </mc:Choice>
        <mc:Fallback>
          <p:sp>
            <p:nvSpPr>
              <p:cNvPr id="6" name="TextBox 5">
                <a:extLst>
                  <a:ext uri="{FF2B5EF4-FFF2-40B4-BE49-F238E27FC236}">
                    <a16:creationId xmlns:a16="http://schemas.microsoft.com/office/drawing/2014/main" id="{3C92A85F-1A31-BFEE-005E-BF7D2C7A9D52}"/>
                  </a:ext>
                </a:extLst>
              </p:cNvPr>
              <p:cNvSpPr txBox="1">
                <a:spLocks noRot="1" noChangeAspect="1" noMove="1" noResize="1" noEditPoints="1" noAdjustHandles="1" noChangeArrowheads="1" noChangeShapeType="1" noTextEdit="1"/>
              </p:cNvSpPr>
              <p:nvPr/>
            </p:nvSpPr>
            <p:spPr>
              <a:xfrm>
                <a:off x="531485" y="4236213"/>
                <a:ext cx="5519488" cy="2385397"/>
              </a:xfrm>
              <a:prstGeom prst="rect">
                <a:avLst/>
              </a:prstGeom>
              <a:blipFill>
                <a:blip r:embed="rId4"/>
                <a:stretch>
                  <a:fillRect l="-771" t="-1272"/>
                </a:stretch>
              </a:blipFill>
            </p:spPr>
            <p:txBody>
              <a:bodyPr/>
              <a:lstStyle/>
              <a:p>
                <a:r>
                  <a:rPr lang="en-US">
                    <a:noFill/>
                  </a:rPr>
                  <a:t> </a:t>
                </a:r>
              </a:p>
            </p:txBody>
          </p:sp>
        </mc:Fallback>
      </mc:AlternateContent>
      <p:pic>
        <p:nvPicPr>
          <p:cNvPr id="2050" name="Picture 2" descr="SNN neuron concept: (a) biological structure, (b) equivalent circuit of the LIF model.">
            <a:extLst>
              <a:ext uri="{FF2B5EF4-FFF2-40B4-BE49-F238E27FC236}">
                <a16:creationId xmlns:a16="http://schemas.microsoft.com/office/drawing/2014/main" id="{0D5ABCE2-28C4-E829-B156-85A028049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1616" y="1916001"/>
            <a:ext cx="5326229" cy="356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68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A3092-814C-7630-7469-271D93EBA68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3AED416-1973-CA25-2AC3-5DF978F6AD71}"/>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Learning Rule: STDP </a:t>
            </a:r>
          </a:p>
          <a:p>
            <a:pPr algn="ctr"/>
            <a:r>
              <a:rPr lang="en-US" sz="3200" b="1" dirty="0">
                <a:latin typeface="Palatino Linotype" panose="02040502050505030304" pitchFamily="18" charset="0"/>
              </a:rPr>
              <a:t>(Biological Backpropagation)</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6407BA4-38A3-F0A9-5CF5-B47DBB2C4F48}"/>
                  </a:ext>
                </a:extLst>
              </p:cNvPr>
              <p:cNvSpPr txBox="1"/>
              <p:nvPr/>
            </p:nvSpPr>
            <p:spPr>
              <a:xfrm>
                <a:off x="1617245" y="1397534"/>
                <a:ext cx="8957510" cy="2862322"/>
              </a:xfrm>
              <a:prstGeom prst="rect">
                <a:avLst/>
              </a:prstGeom>
              <a:noFill/>
            </p:spPr>
            <p:txBody>
              <a:bodyPr wrap="square">
                <a:spAutoFit/>
              </a:bodyPr>
              <a:lstStyle/>
              <a:p>
                <a:r>
                  <a:rPr lang="en-US" dirty="0"/>
                  <a:t>In standard Deep Learning, we use "Backpropagation" to update weights. In the brain, there is no global error signal sweeping backwards. </a:t>
                </a:r>
              </a:p>
              <a:p>
                <a:r>
                  <a:rPr lang="en-US" dirty="0"/>
                  <a:t>Instead, the brain uses Hebbian Learning: "Neurons that fire together, wire together.“</a:t>
                </a:r>
              </a:p>
              <a:p>
                <a:r>
                  <a:rPr lang="en-US" dirty="0"/>
                  <a:t>In SNNs, this is mathematically modeled as Spike-Timing-Dependent Plasticity (STDP).</a:t>
                </a:r>
              </a:p>
              <a:p>
                <a:endParaRPr lang="en-US" dirty="0"/>
              </a:p>
              <a:p>
                <a:r>
                  <a:rPr lang="en-US" dirty="0"/>
                  <a:t>The Logic:</a:t>
                </a:r>
              </a:p>
              <a:p>
                <a:pPr marL="285750" indent="-285750">
                  <a:buFont typeface="Arial" panose="020B0604020202020204" pitchFamily="34" charset="0"/>
                  <a:buChar char="•"/>
                </a:pPr>
                <a:r>
                  <a:rPr lang="en-US" dirty="0"/>
                  <a:t>If Neuron A fires just before Neuron B, the connection (</a:t>
                </a:r>
                <a14:m>
                  <m:oMath xmlns:m="http://schemas.openxmlformats.org/officeDocument/2006/math">
                    <m:r>
                      <a:rPr lang="en-US" i="1" dirty="0" smtClean="0">
                        <a:latin typeface="Cambria Math" panose="02040503050406030204" pitchFamily="18" charset="0"/>
                      </a:rPr>
                      <m:t>𝑤</m:t>
                    </m:r>
                  </m:oMath>
                </a14:m>
                <a:r>
                  <a:rPr lang="en-US" dirty="0"/>
                  <a:t>) is strengthened (Causality).</a:t>
                </a:r>
              </a:p>
              <a:p>
                <a:pPr marL="285750" indent="-285750">
                  <a:buFont typeface="Arial" panose="020B0604020202020204" pitchFamily="34" charset="0"/>
                  <a:buChar char="•"/>
                </a:pPr>
                <a:r>
                  <a:rPr lang="en-US" dirty="0"/>
                  <a:t>If Neuron A fires after Neuron B, the connection (</a:t>
                </a:r>
                <a14:m>
                  <m:oMath xmlns:m="http://schemas.openxmlformats.org/officeDocument/2006/math">
                    <m:r>
                      <a:rPr lang="en-US" i="1" dirty="0" smtClean="0">
                        <a:latin typeface="Cambria Math" panose="02040503050406030204" pitchFamily="18" charset="0"/>
                      </a:rPr>
                      <m:t>𝑤</m:t>
                    </m:r>
                  </m:oMath>
                </a14:m>
                <a:r>
                  <a:rPr lang="en-US" dirty="0"/>
                  <a:t>) is weakened (No causality).</a:t>
                </a:r>
              </a:p>
            </p:txBody>
          </p:sp>
        </mc:Choice>
        <mc:Fallback>
          <p:sp>
            <p:nvSpPr>
              <p:cNvPr id="9" name="TextBox 8">
                <a:extLst>
                  <a:ext uri="{FF2B5EF4-FFF2-40B4-BE49-F238E27FC236}">
                    <a16:creationId xmlns:a16="http://schemas.microsoft.com/office/drawing/2014/main" id="{96407BA4-38A3-F0A9-5CF5-B47DBB2C4F48}"/>
                  </a:ext>
                </a:extLst>
              </p:cNvPr>
              <p:cNvSpPr txBox="1">
                <a:spLocks noRot="1" noChangeAspect="1" noMove="1" noResize="1" noEditPoints="1" noAdjustHandles="1" noChangeArrowheads="1" noChangeShapeType="1" noTextEdit="1"/>
              </p:cNvSpPr>
              <p:nvPr/>
            </p:nvSpPr>
            <p:spPr>
              <a:xfrm>
                <a:off x="1617245" y="1397534"/>
                <a:ext cx="8957510" cy="2862322"/>
              </a:xfrm>
              <a:prstGeom prst="rect">
                <a:avLst/>
              </a:prstGeom>
              <a:blipFill>
                <a:blip r:embed="rId3"/>
                <a:stretch>
                  <a:fillRect l="-544" t="-1064" r="-272" b="-23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41D84A8-1DBA-66D8-1DD8-D1568376FD26}"/>
                  </a:ext>
                </a:extLst>
              </p:cNvPr>
              <p:cNvSpPr txBox="1"/>
              <p:nvPr/>
            </p:nvSpPr>
            <p:spPr>
              <a:xfrm>
                <a:off x="3601954" y="4402619"/>
                <a:ext cx="4988092" cy="19197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dirty="0"/>
                  <a:t>Spike-Timing-Dependent Plasticity:</a:t>
                </a:r>
              </a:p>
              <a:p>
                <a:pPr>
                  <a:buNone/>
                </a:pPr>
                <a14:m>
                  <m:oMathPara xmlns:m="http://schemas.openxmlformats.org/officeDocument/2006/math">
                    <m:oMathParaPr>
                      <m:jc m:val="centerGroup"/>
                    </m:oMathParaPr>
                    <m:oMath xmlns:m="http://schemas.openxmlformats.org/officeDocument/2006/math">
                      <m:r>
                        <m:rPr>
                          <m:sty m:val="p"/>
                        </m:rPr>
                        <a:rPr lang="el-GR">
                          <a:latin typeface="Cambria Math" panose="02040503050406030204" pitchFamily="18" charset="0"/>
                        </a:rPr>
                        <m:t>Δ</m:t>
                      </m:r>
                      <m:r>
                        <a:rPr lang="el-GR" i="1">
                          <a:latin typeface="Cambria Math" panose="02040503050406030204" pitchFamily="18" charset="0"/>
                        </a:rPr>
                        <m:t>𝑤</m:t>
                      </m:r>
                      <m:r>
                        <a:rPr lang="el-GR" i="0">
                          <a:latin typeface="Cambria Math" panose="02040503050406030204" pitchFamily="18" charset="0"/>
                        </a:rPr>
                        <m:t>=</m:t>
                      </m:r>
                      <m:d>
                        <m:dPr>
                          <m:begChr m:val="{"/>
                          <m:endChr m:val=""/>
                          <m:ctrlPr>
                            <a:rPr lang="ar-MA" i="1">
                              <a:latin typeface="Cambria Math" panose="02040503050406030204" pitchFamily="18" charset="0"/>
                            </a:rPr>
                          </m:ctrlPr>
                        </m:dPr>
                        <m:e>
                          <m:m>
                            <m:mPr>
                              <m:plcHide m:val="on"/>
                              <m:mcs>
                                <m:mc>
                                  <m:mcPr>
                                    <m:count m:val="2"/>
                                    <m:mcJc m:val="center"/>
                                  </m:mcPr>
                                </m:mc>
                              </m:mcs>
                              <m:ctrlPr>
                                <a:rPr lang="ar-MA" i="1">
                                  <a:latin typeface="Cambria Math" panose="02040503050406030204" pitchFamily="18" charset="0"/>
                                </a:rPr>
                              </m:ctrlPr>
                            </m:mPr>
                            <m:mr>
                              <m:e>
                                <m:sSub>
                                  <m:sSubPr>
                                    <m:ctrlPr>
                                      <a:rPr lang="ar-MA" i="1">
                                        <a:latin typeface="Cambria Math" panose="02040503050406030204" pitchFamily="18" charset="0"/>
                                      </a:rPr>
                                    </m:ctrlPr>
                                  </m:sSubPr>
                                  <m:e>
                                    <m:r>
                                      <a:rPr lang="ar-MA" i="1">
                                        <a:latin typeface="Cambria Math" panose="02040503050406030204" pitchFamily="18" charset="0"/>
                                      </a:rPr>
                                      <m:t>𝐴</m:t>
                                    </m:r>
                                  </m:e>
                                  <m:sub>
                                    <m:r>
                                      <a:rPr lang="ar-MA" i="0">
                                        <a:latin typeface="Cambria Math" panose="02040503050406030204" pitchFamily="18" charset="0"/>
                                      </a:rPr>
                                      <m:t>+</m:t>
                                    </m:r>
                                  </m:sub>
                                </m:sSub>
                                <m:sSup>
                                  <m:sSupPr>
                                    <m:ctrlPr>
                                      <a:rPr lang="ar-MA" i="1">
                                        <a:latin typeface="Cambria Math" panose="02040503050406030204" pitchFamily="18" charset="0"/>
                                      </a:rPr>
                                    </m:ctrlPr>
                                  </m:sSupPr>
                                  <m:e>
                                    <m:r>
                                      <a:rPr lang="ar-MA" i="1">
                                        <a:latin typeface="Cambria Math" panose="02040503050406030204" pitchFamily="18" charset="0"/>
                                      </a:rPr>
                                      <m:t>𝑒</m:t>
                                    </m:r>
                                  </m:e>
                                  <m:sup>
                                    <m:r>
                                      <a:rPr lang="ar-MA" i="0">
                                        <a:latin typeface="Cambria Math" panose="02040503050406030204" pitchFamily="18" charset="0"/>
                                      </a:rPr>
                                      <m:t>−∣</m:t>
                                    </m:r>
                                    <m:r>
                                      <m:rPr>
                                        <m:sty m:val="p"/>
                                      </m:rPr>
                                      <a:rPr lang="el-GR" i="0">
                                        <a:latin typeface="Cambria Math" panose="02040503050406030204" pitchFamily="18" charset="0"/>
                                      </a:rPr>
                                      <m:t>Δ</m:t>
                                    </m:r>
                                    <m:r>
                                      <a:rPr lang="el-GR" i="1">
                                        <a:latin typeface="Cambria Math" panose="02040503050406030204" pitchFamily="18" charset="0"/>
                                      </a:rPr>
                                      <m:t>𝑡</m:t>
                                    </m:r>
                                    <m:r>
                                      <a:rPr lang="el-GR" i="0">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𝜏</m:t>
                                        </m:r>
                                      </m:e>
                                      <m:sub>
                                        <m:r>
                                          <a:rPr lang="ar-MA" i="0">
                                            <a:latin typeface="Cambria Math" panose="02040503050406030204" pitchFamily="18" charset="0"/>
                                          </a:rPr>
                                          <m:t>+</m:t>
                                        </m:r>
                                      </m:sub>
                                    </m:sSub>
                                  </m:sup>
                                </m:sSup>
                                <m:r>
                                  <a:rPr lang="ar-MA" i="0">
                                    <a:latin typeface="Cambria Math" panose="02040503050406030204" pitchFamily="18" charset="0"/>
                                  </a:rPr>
                                  <m:t>,</m:t>
                                </m:r>
                              </m:e>
                              <m:e>
                                <m:r>
                                  <m:rPr>
                                    <m:sty m:val="p"/>
                                  </m:rPr>
                                  <a:rPr lang="el-GR" i="0">
                                    <a:latin typeface="Cambria Math" panose="02040503050406030204" pitchFamily="18" charset="0"/>
                                  </a:rPr>
                                  <m:t>Δ</m:t>
                                </m:r>
                                <m:r>
                                  <a:rPr lang="el-GR" i="1">
                                    <a:latin typeface="Cambria Math" panose="02040503050406030204" pitchFamily="18" charset="0"/>
                                  </a:rPr>
                                  <m:t>𝑡</m:t>
                                </m:r>
                                <m:r>
                                  <a:rPr lang="el-GR" i="0">
                                    <a:latin typeface="Cambria Math" panose="02040503050406030204" pitchFamily="18" charset="0"/>
                                  </a:rPr>
                                  <m:t>&gt;</m:t>
                                </m:r>
                                <m:r>
                                  <a:rPr lang="el-GR" i="0">
                                    <a:latin typeface="Cambria Math" panose="02040503050406030204" pitchFamily="18" charset="0"/>
                                  </a:rPr>
                                  <m:t>0</m:t>
                                </m:r>
                              </m:e>
                            </m:mr>
                            <m:mr>
                              <m:e>
                                <m:r>
                                  <a:rPr lang="ar-MA" i="0">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𝐴</m:t>
                                    </m:r>
                                  </m:e>
                                  <m:sub>
                                    <m:r>
                                      <a:rPr lang="ar-MA" i="0">
                                        <a:latin typeface="Cambria Math" panose="02040503050406030204" pitchFamily="18" charset="0"/>
                                      </a:rPr>
                                      <m:t>−</m:t>
                                    </m:r>
                                  </m:sub>
                                </m:sSub>
                                <m:sSup>
                                  <m:sSupPr>
                                    <m:ctrlPr>
                                      <a:rPr lang="ar-MA" i="1">
                                        <a:latin typeface="Cambria Math" panose="02040503050406030204" pitchFamily="18" charset="0"/>
                                      </a:rPr>
                                    </m:ctrlPr>
                                  </m:sSupPr>
                                  <m:e>
                                    <m:r>
                                      <a:rPr lang="ar-MA" i="1">
                                        <a:latin typeface="Cambria Math" panose="02040503050406030204" pitchFamily="18" charset="0"/>
                                      </a:rPr>
                                      <m:t>𝑒</m:t>
                                    </m:r>
                                  </m:e>
                                  <m:sup>
                                    <m:r>
                                      <a:rPr lang="ar-MA" i="0">
                                        <a:latin typeface="Cambria Math" panose="02040503050406030204" pitchFamily="18" charset="0"/>
                                      </a:rPr>
                                      <m:t>−∣</m:t>
                                    </m:r>
                                    <m:r>
                                      <m:rPr>
                                        <m:sty m:val="p"/>
                                      </m:rPr>
                                      <a:rPr lang="el-GR" i="0">
                                        <a:latin typeface="Cambria Math" panose="02040503050406030204" pitchFamily="18" charset="0"/>
                                      </a:rPr>
                                      <m:t>Δ</m:t>
                                    </m:r>
                                    <m:r>
                                      <a:rPr lang="el-GR" i="1">
                                        <a:latin typeface="Cambria Math" panose="02040503050406030204" pitchFamily="18" charset="0"/>
                                      </a:rPr>
                                      <m:t>𝑡</m:t>
                                    </m:r>
                                    <m:r>
                                      <a:rPr lang="el-GR" i="0">
                                        <a:latin typeface="Cambria Math" panose="02040503050406030204" pitchFamily="18" charset="0"/>
                                      </a:rPr>
                                      <m:t>∣/</m:t>
                                    </m:r>
                                    <m:sSub>
                                      <m:sSubPr>
                                        <m:ctrlPr>
                                          <a:rPr lang="ar-MA" i="1">
                                            <a:latin typeface="Cambria Math" panose="02040503050406030204" pitchFamily="18" charset="0"/>
                                          </a:rPr>
                                        </m:ctrlPr>
                                      </m:sSubPr>
                                      <m:e>
                                        <m:r>
                                          <a:rPr lang="ar-MA" i="1">
                                            <a:latin typeface="Cambria Math" panose="02040503050406030204" pitchFamily="18" charset="0"/>
                                          </a:rPr>
                                          <m:t>𝜏</m:t>
                                        </m:r>
                                      </m:e>
                                      <m:sub>
                                        <m:r>
                                          <a:rPr lang="ar-MA" i="0">
                                            <a:latin typeface="Cambria Math" panose="02040503050406030204" pitchFamily="18" charset="0"/>
                                          </a:rPr>
                                          <m:t>−</m:t>
                                        </m:r>
                                      </m:sub>
                                    </m:sSub>
                                  </m:sup>
                                </m:sSup>
                                <m:r>
                                  <a:rPr lang="ar-MA" i="0">
                                    <a:latin typeface="Cambria Math" panose="02040503050406030204" pitchFamily="18" charset="0"/>
                                  </a:rPr>
                                  <m:t>,</m:t>
                                </m:r>
                              </m:e>
                              <m:e>
                                <m:r>
                                  <m:rPr>
                                    <m:sty m:val="p"/>
                                  </m:rPr>
                                  <a:rPr lang="el-GR" i="0">
                                    <a:latin typeface="Cambria Math" panose="02040503050406030204" pitchFamily="18" charset="0"/>
                                  </a:rPr>
                                  <m:t>Δ</m:t>
                                </m:r>
                                <m:r>
                                  <a:rPr lang="el-GR" i="1">
                                    <a:latin typeface="Cambria Math" panose="02040503050406030204" pitchFamily="18" charset="0"/>
                                  </a:rPr>
                                  <m:t>𝑡</m:t>
                                </m:r>
                                <m:r>
                                  <a:rPr lang="el-GR" i="0">
                                    <a:latin typeface="Cambria Math" panose="02040503050406030204" pitchFamily="18" charset="0"/>
                                  </a:rPr>
                                  <m:t>&lt;</m:t>
                                </m:r>
                                <m:r>
                                  <a:rPr lang="el-GR" i="0">
                                    <a:latin typeface="Cambria Math" panose="02040503050406030204" pitchFamily="18" charset="0"/>
                                  </a:rPr>
                                  <m:t>0</m:t>
                                </m:r>
                              </m:e>
                            </m:mr>
                          </m:m>
                        </m:e>
                      </m:d>
                    </m:oMath>
                  </m:oMathPara>
                </a14:m>
                <a:endParaRPr lang="ar-MA" dirty="0"/>
              </a:p>
              <a:p>
                <a:pPr>
                  <a:buNone/>
                </a:pPr>
                <a:r>
                  <a:rPr lang="en-US" dirty="0"/>
                  <a:t>Meaning:</a:t>
                </a:r>
              </a:p>
              <a:p>
                <a:pPr>
                  <a:buFont typeface="Arial" panose="020B0604020202020204" pitchFamily="34" charset="0"/>
                  <a:buChar char="•"/>
                </a:pPr>
                <a:r>
                  <a:rPr lang="en-US" dirty="0"/>
                  <a:t>Pre-before-post → strengthen synapse.</a:t>
                </a:r>
              </a:p>
              <a:p>
                <a:pPr>
                  <a:buFont typeface="Arial" panose="020B0604020202020204" pitchFamily="34" charset="0"/>
                  <a:buChar char="•"/>
                </a:pPr>
                <a:r>
                  <a:rPr lang="en-US" dirty="0"/>
                  <a:t>Post-before-pre → weaken synapse.</a:t>
                </a:r>
              </a:p>
            </p:txBody>
          </p:sp>
        </mc:Choice>
        <mc:Fallback>
          <p:sp>
            <p:nvSpPr>
              <p:cNvPr id="11" name="TextBox 10">
                <a:extLst>
                  <a:ext uri="{FF2B5EF4-FFF2-40B4-BE49-F238E27FC236}">
                    <a16:creationId xmlns:a16="http://schemas.microsoft.com/office/drawing/2014/main" id="{B41D84A8-1DBA-66D8-1DD8-D1568376FD26}"/>
                  </a:ext>
                </a:extLst>
              </p:cNvPr>
              <p:cNvSpPr txBox="1">
                <a:spLocks noRot="1" noChangeAspect="1" noMove="1" noResize="1" noEditPoints="1" noAdjustHandles="1" noChangeArrowheads="1" noChangeShapeType="1" noTextEdit="1"/>
              </p:cNvSpPr>
              <p:nvPr/>
            </p:nvSpPr>
            <p:spPr>
              <a:xfrm>
                <a:off x="3601954" y="4402619"/>
                <a:ext cx="4988092" cy="1919756"/>
              </a:xfrm>
              <a:prstGeom prst="rect">
                <a:avLst/>
              </a:prstGeom>
              <a:blipFill>
                <a:blip r:embed="rId4"/>
                <a:stretch>
                  <a:fillRect l="-976" t="-1262" b="-3785"/>
                </a:stretch>
              </a:blipFill>
            </p:spPr>
            <p:txBody>
              <a:bodyPr/>
              <a:lstStyle/>
              <a:p>
                <a:r>
                  <a:rPr lang="en-US">
                    <a:noFill/>
                  </a:rPr>
                  <a:t> </a:t>
                </a:r>
              </a:p>
            </p:txBody>
          </p:sp>
        </mc:Fallback>
      </mc:AlternateContent>
    </p:spTree>
    <p:extLst>
      <p:ext uri="{BB962C8B-B14F-4D97-AF65-F5344CB8AC3E}">
        <p14:creationId xmlns:p14="http://schemas.microsoft.com/office/powerpoint/2010/main" val="1182964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8106-03E8-F1CB-B36E-3853B283305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369943D-43F5-1D77-AFAB-F6D2EC8EF650}"/>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How an SNN Processes Information</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329F59D7-183F-85B2-69EB-1884421C4D80}"/>
              </a:ext>
            </a:extLst>
          </p:cNvPr>
          <p:cNvSpPr txBox="1"/>
          <p:nvPr/>
        </p:nvSpPr>
        <p:spPr>
          <a:xfrm>
            <a:off x="1699961" y="1991415"/>
            <a:ext cx="8792077" cy="4093428"/>
          </a:xfrm>
          <a:prstGeom prst="rect">
            <a:avLst/>
          </a:prstGeom>
          <a:noFill/>
        </p:spPr>
        <p:txBody>
          <a:bodyPr wrap="square">
            <a:spAutoFit/>
          </a:bodyPr>
          <a:lstStyle/>
          <a:p>
            <a:pPr>
              <a:buNone/>
            </a:pPr>
            <a:r>
              <a:rPr lang="en-US" sz="2000" b="1" dirty="0"/>
              <a:t>Flow of computation:</a:t>
            </a:r>
            <a:endParaRPr lang="en-US" sz="2000" dirty="0"/>
          </a:p>
          <a:p>
            <a:pPr marL="800044" lvl="1" indent="-342900">
              <a:buFont typeface="+mj-lt"/>
              <a:buAutoNum type="arabicPeriod"/>
            </a:pPr>
            <a:r>
              <a:rPr lang="en-US" sz="2000" b="1" dirty="0"/>
              <a:t>Input encoding:</a:t>
            </a:r>
            <a:r>
              <a:rPr lang="en-US" sz="2000" dirty="0"/>
              <a:t> Convert data into spike trains (rate coding, temporal coding, or population coding).</a:t>
            </a:r>
          </a:p>
          <a:p>
            <a:pPr marL="800044" lvl="1" indent="-342900">
              <a:buFont typeface="+mj-lt"/>
              <a:buAutoNum type="arabicPeriod"/>
            </a:pPr>
            <a:r>
              <a:rPr lang="en-US" sz="2000" b="1" dirty="0"/>
              <a:t>Membrane integration:</a:t>
            </a:r>
            <a:r>
              <a:rPr lang="en-US" sz="2000" dirty="0"/>
              <a:t> Each neuron accumulates weighted incoming spikes.</a:t>
            </a:r>
          </a:p>
          <a:p>
            <a:pPr marL="800044" lvl="1" indent="-342900">
              <a:buFont typeface="+mj-lt"/>
              <a:buAutoNum type="arabicPeriod"/>
            </a:pPr>
            <a:r>
              <a:rPr lang="en-US" sz="2000" b="1" dirty="0"/>
              <a:t>Leak:</a:t>
            </a:r>
            <a:r>
              <a:rPr lang="en-US" sz="2000" dirty="0"/>
              <a:t> Voltage decays over time if no new spikes arrive.</a:t>
            </a:r>
          </a:p>
          <a:p>
            <a:pPr marL="800044" lvl="1" indent="-342900">
              <a:buFont typeface="+mj-lt"/>
              <a:buAutoNum type="arabicPeriod"/>
            </a:pPr>
            <a:r>
              <a:rPr lang="en-US" sz="2000" b="1" dirty="0"/>
              <a:t>Threshold crossing:</a:t>
            </a:r>
            <a:r>
              <a:rPr lang="en-US" sz="2000" dirty="0"/>
              <a:t> When voltage reaches threshold → neuron fires.</a:t>
            </a:r>
          </a:p>
          <a:p>
            <a:pPr marL="800044" lvl="1" indent="-342900">
              <a:buFont typeface="+mj-lt"/>
              <a:buAutoNum type="arabicPeriod"/>
            </a:pPr>
            <a:r>
              <a:rPr lang="en-US" sz="2000" b="1" dirty="0"/>
              <a:t>Reset + refractory:</a:t>
            </a:r>
            <a:r>
              <a:rPr lang="en-US" sz="2000" dirty="0"/>
              <a:t> Neuron is temporarily silent.</a:t>
            </a:r>
          </a:p>
          <a:p>
            <a:pPr marL="800044" lvl="1" indent="-342900">
              <a:buFont typeface="+mj-lt"/>
              <a:buAutoNum type="arabicPeriod"/>
            </a:pPr>
            <a:r>
              <a:rPr lang="en-US" sz="2000" b="1" dirty="0"/>
              <a:t>Spike propagation:</a:t>
            </a:r>
            <a:r>
              <a:rPr lang="en-US" sz="2000" dirty="0"/>
              <a:t> Output spikes trigger downstream neurons.</a:t>
            </a:r>
          </a:p>
          <a:p>
            <a:pPr lvl="1"/>
            <a:endParaRPr lang="en-US" sz="2000" dirty="0"/>
          </a:p>
          <a:p>
            <a:pPr>
              <a:buNone/>
            </a:pPr>
            <a:r>
              <a:rPr lang="en-US" sz="2000" b="1" dirty="0"/>
              <a:t>Core principle:</a:t>
            </a:r>
            <a:r>
              <a:rPr lang="en-US" sz="2000" dirty="0"/>
              <a:t> Computation is driven by </a:t>
            </a:r>
            <a:r>
              <a:rPr lang="en-US" sz="2000" b="1" dirty="0"/>
              <a:t>event timing</a:t>
            </a:r>
            <a:r>
              <a:rPr lang="en-US" sz="2000" dirty="0"/>
              <a:t>, not continuous activations.</a:t>
            </a:r>
          </a:p>
        </p:txBody>
      </p:sp>
    </p:spTree>
    <p:extLst>
      <p:ext uri="{BB962C8B-B14F-4D97-AF65-F5344CB8AC3E}">
        <p14:creationId xmlns:p14="http://schemas.microsoft.com/office/powerpoint/2010/main" val="880303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6A89-D487-ED94-5801-7531012AAB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9D18663-D450-CE8A-4935-CC57DF887180}"/>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SNN Architecture Overview</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39BA06C2-70E3-D382-0803-9D9643550288}"/>
              </a:ext>
            </a:extLst>
          </p:cNvPr>
          <p:cNvSpPr txBox="1"/>
          <p:nvPr/>
        </p:nvSpPr>
        <p:spPr>
          <a:xfrm>
            <a:off x="628650" y="1798637"/>
            <a:ext cx="6093994" cy="4524315"/>
          </a:xfrm>
          <a:prstGeom prst="rect">
            <a:avLst/>
          </a:prstGeom>
          <a:noFill/>
        </p:spPr>
        <p:txBody>
          <a:bodyPr wrap="square">
            <a:spAutoFit/>
          </a:bodyPr>
          <a:lstStyle/>
          <a:p>
            <a:pPr>
              <a:buNone/>
            </a:pPr>
            <a:r>
              <a:rPr lang="en-US" dirty="0"/>
              <a:t>Typical layered architecture:</a:t>
            </a:r>
          </a:p>
          <a:p>
            <a:pPr marL="285750" indent="-285750">
              <a:buFont typeface="Courier New" panose="02070309020205020404" pitchFamily="49" charset="0"/>
              <a:buChar char="o"/>
            </a:pPr>
            <a:r>
              <a:rPr lang="en-US" b="1" dirty="0"/>
              <a:t>Input Layer:</a:t>
            </a:r>
            <a:r>
              <a:rPr lang="en-US" dirty="0"/>
              <a:t> Encodes sensory or numerical data into spikes.</a:t>
            </a:r>
          </a:p>
          <a:p>
            <a:pPr marL="285750" indent="-285750">
              <a:buFont typeface="Courier New" panose="02070309020205020404" pitchFamily="49" charset="0"/>
              <a:buChar char="o"/>
            </a:pPr>
            <a:r>
              <a:rPr lang="en-US" b="1" dirty="0"/>
              <a:t>Hidden Spiking Layers:</a:t>
            </a:r>
            <a:endParaRPr lang="en-US" dirty="0"/>
          </a:p>
          <a:p>
            <a:pPr marL="742950" lvl="1" indent="-285750">
              <a:buFont typeface="Arial" panose="020B0604020202020204" pitchFamily="34" charset="0"/>
              <a:buChar char="•"/>
            </a:pPr>
            <a:r>
              <a:rPr lang="en-US" dirty="0"/>
              <a:t>LIF or </a:t>
            </a:r>
            <a:r>
              <a:rPr lang="en-US" dirty="0" err="1"/>
              <a:t>Izhikevich</a:t>
            </a:r>
            <a:r>
              <a:rPr lang="en-US" dirty="0"/>
              <a:t> neurons</a:t>
            </a:r>
          </a:p>
          <a:p>
            <a:pPr marL="742950" lvl="1" indent="-285750">
              <a:buFont typeface="Arial" panose="020B0604020202020204" pitchFamily="34" charset="0"/>
              <a:buChar char="•"/>
            </a:pPr>
            <a:r>
              <a:rPr lang="en-US" dirty="0"/>
              <a:t>Synaptic weights</a:t>
            </a:r>
          </a:p>
          <a:p>
            <a:pPr marL="742950" lvl="1" indent="-285750">
              <a:buFont typeface="Arial" panose="020B0604020202020204" pitchFamily="34" charset="0"/>
              <a:buChar char="•"/>
            </a:pPr>
            <a:r>
              <a:rPr lang="en-US" dirty="0"/>
              <a:t>Temporal dynamics</a:t>
            </a:r>
          </a:p>
          <a:p>
            <a:pPr marL="285750" indent="-285750">
              <a:buFont typeface="Courier New" panose="02070309020205020404" pitchFamily="49" charset="0"/>
              <a:buChar char="o"/>
            </a:pPr>
            <a:r>
              <a:rPr lang="en-US" b="1" dirty="0"/>
              <a:t>Output Layer:</a:t>
            </a:r>
            <a:endParaRPr lang="en-US" dirty="0"/>
          </a:p>
          <a:p>
            <a:pPr marL="742950" lvl="1" indent="-285750">
              <a:buFont typeface="Arial" panose="020B0604020202020204" pitchFamily="34" charset="0"/>
              <a:buChar char="•"/>
            </a:pPr>
            <a:r>
              <a:rPr lang="en-US" dirty="0"/>
              <a:t>Can be spike-count based</a:t>
            </a:r>
          </a:p>
          <a:p>
            <a:pPr marL="742950" lvl="1" indent="-285750">
              <a:buFont typeface="Arial" panose="020B0604020202020204" pitchFamily="34" charset="0"/>
              <a:buChar char="•"/>
            </a:pPr>
            <a:r>
              <a:rPr lang="en-US" dirty="0"/>
              <a:t>Time-to-first-spike</a:t>
            </a:r>
          </a:p>
          <a:p>
            <a:pPr marL="742950" lvl="1" indent="-285750">
              <a:buFont typeface="Arial" panose="020B0604020202020204" pitchFamily="34" charset="0"/>
              <a:buChar char="•"/>
            </a:pPr>
            <a:r>
              <a:rPr lang="en-US" dirty="0"/>
              <a:t>Population decoding</a:t>
            </a:r>
          </a:p>
          <a:p>
            <a:pPr>
              <a:buNone/>
            </a:pPr>
            <a:endParaRPr lang="en-US" b="1" dirty="0"/>
          </a:p>
          <a:p>
            <a:pPr>
              <a:buNone/>
            </a:pPr>
            <a:r>
              <a:rPr lang="en-US" b="1" dirty="0"/>
              <a:t>Architectural features:</a:t>
            </a:r>
            <a:endParaRPr lang="en-US" dirty="0"/>
          </a:p>
          <a:p>
            <a:pPr marL="285750" indent="-285750">
              <a:buFont typeface="Arial" panose="020B0604020202020204" pitchFamily="34" charset="0"/>
              <a:buChar char="•"/>
            </a:pPr>
            <a:r>
              <a:rPr lang="en-US" dirty="0"/>
              <a:t>Time-dependent processing</a:t>
            </a:r>
          </a:p>
          <a:p>
            <a:pPr marL="285750" indent="-285750">
              <a:buFont typeface="Arial" panose="020B0604020202020204" pitchFamily="34" charset="0"/>
              <a:buChar char="•"/>
            </a:pPr>
            <a:r>
              <a:rPr lang="en-US" dirty="0"/>
              <a:t>Sparse activation (only spiking provides activity)</a:t>
            </a:r>
          </a:p>
          <a:p>
            <a:pPr marL="285750" indent="-285750">
              <a:buFont typeface="Arial" panose="020B0604020202020204" pitchFamily="34" charset="0"/>
              <a:buChar char="•"/>
            </a:pPr>
            <a:r>
              <a:rPr lang="en-US" dirty="0"/>
              <a:t>Energy-efficient computation</a:t>
            </a:r>
          </a:p>
        </p:txBody>
      </p:sp>
      <p:pic>
        <p:nvPicPr>
          <p:cNvPr id="4098" name="Picture 2" descr="A multi-layer spiking neural network-based approach to bearing ...">
            <a:extLst>
              <a:ext uri="{FF2B5EF4-FFF2-40B4-BE49-F238E27FC236}">
                <a16:creationId xmlns:a16="http://schemas.microsoft.com/office/drawing/2014/main" id="{EE31E28F-F2A2-8AD5-1EEE-76E3CE8F0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368" y="2695074"/>
            <a:ext cx="6093995" cy="31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86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DE216-F641-D575-DD19-FB38D976399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772175C-4272-4914-375A-336DBDF1FC07}"/>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Encodings: How Raw Data Becomes Spikes</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53F4CA19-6C08-7A88-91B2-8CC244811D7C}"/>
              </a:ext>
            </a:extLst>
          </p:cNvPr>
          <p:cNvSpPr txBox="1"/>
          <p:nvPr/>
        </p:nvSpPr>
        <p:spPr>
          <a:xfrm>
            <a:off x="531485" y="2388184"/>
            <a:ext cx="6093994" cy="3477875"/>
          </a:xfrm>
          <a:prstGeom prst="rect">
            <a:avLst/>
          </a:prstGeom>
          <a:noFill/>
        </p:spPr>
        <p:txBody>
          <a:bodyPr wrap="square">
            <a:spAutoFit/>
          </a:bodyPr>
          <a:lstStyle/>
          <a:p>
            <a:r>
              <a:rPr lang="en-US" sz="2000" dirty="0"/>
              <a:t>Common spike encoding methods:</a:t>
            </a:r>
          </a:p>
          <a:p>
            <a:pPr marL="285750" indent="-285750">
              <a:buFont typeface="Arial" panose="020B0604020202020204" pitchFamily="34" charset="0"/>
              <a:buChar char="•"/>
            </a:pPr>
            <a:r>
              <a:rPr lang="en-US" sz="2000" b="1" dirty="0"/>
              <a:t>Rate Coding:</a:t>
            </a:r>
            <a:r>
              <a:rPr lang="en-US" sz="2000" dirty="0"/>
              <a:t> Higher input value → higher firing rate.</a:t>
            </a:r>
          </a:p>
          <a:p>
            <a:pPr marL="285750" indent="-285750">
              <a:buFont typeface="Arial" panose="020B0604020202020204" pitchFamily="34" charset="0"/>
              <a:buChar char="•"/>
            </a:pPr>
            <a:r>
              <a:rPr lang="en-US" sz="2000" b="1" dirty="0"/>
              <a:t>Temporal Coding:</a:t>
            </a:r>
            <a:r>
              <a:rPr lang="en-US" sz="2000" dirty="0"/>
              <a:t> Information encoded in precise spike timing.</a:t>
            </a:r>
          </a:p>
          <a:p>
            <a:pPr marL="285750" indent="-285750">
              <a:buFont typeface="Arial" panose="020B0604020202020204" pitchFamily="34" charset="0"/>
              <a:buChar char="•"/>
            </a:pPr>
            <a:r>
              <a:rPr lang="en-US" sz="2000" b="1" dirty="0"/>
              <a:t>Latency Coding:</a:t>
            </a:r>
            <a:r>
              <a:rPr lang="en-US" sz="2000" dirty="0"/>
              <a:t> Larger values → earlier spikes.</a:t>
            </a:r>
          </a:p>
          <a:p>
            <a:pPr marL="285750" indent="-285750">
              <a:buFont typeface="Arial" panose="020B0604020202020204" pitchFamily="34" charset="0"/>
              <a:buChar char="•"/>
            </a:pPr>
            <a:r>
              <a:rPr lang="en-US" sz="2000" b="1" dirty="0"/>
              <a:t>Population Coding:</a:t>
            </a:r>
            <a:r>
              <a:rPr lang="en-US" sz="2000" dirty="0"/>
              <a:t> Groups of neurons encode the same stimulus.</a:t>
            </a:r>
          </a:p>
          <a:p>
            <a:endParaRPr lang="en-US" sz="2000" dirty="0"/>
          </a:p>
          <a:p>
            <a:r>
              <a:rPr lang="en-US" sz="2000" dirty="0"/>
              <a:t>These encodings allow SNNs to process images, sound, sensors, or numerical data.</a:t>
            </a:r>
          </a:p>
        </p:txBody>
      </p:sp>
      <p:pic>
        <p:nvPicPr>
          <p:cNvPr id="9218" name="Picture 2" descr="a) One encoding window example; (b) Rate encoding; (c)... | Download  Scientific Diagram">
            <a:extLst>
              <a:ext uri="{FF2B5EF4-FFF2-40B4-BE49-F238E27FC236}">
                <a16:creationId xmlns:a16="http://schemas.microsoft.com/office/drawing/2014/main" id="{8417D9FA-31AA-C6B9-0128-B6A32A7F6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244" y="2580690"/>
            <a:ext cx="4569555" cy="274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717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AA4ED-A17E-FFA2-6B8B-9B7B0C7E9B3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BB64451-990A-5BE3-858C-767FB728DED2}"/>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Type of SNN architecture</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EFE9EB52-0700-47E2-1242-63600D300F0C}"/>
                  </a:ext>
                </a:extLst>
              </p:cNvPr>
              <p:cNvGraphicFramePr>
                <a:graphicFrameLocks noGrp="1"/>
              </p:cNvGraphicFramePr>
              <p:nvPr>
                <p:extLst>
                  <p:ext uri="{D42A27DB-BD31-4B8C-83A1-F6EECF244321}">
                    <p14:modId xmlns:p14="http://schemas.microsoft.com/office/powerpoint/2010/main" val="60076983"/>
                  </p:ext>
                </p:extLst>
              </p:nvPr>
            </p:nvGraphicFramePr>
            <p:xfrm>
              <a:off x="1095628" y="1388327"/>
              <a:ext cx="10000743" cy="5257818"/>
            </p:xfrm>
            <a:graphic>
              <a:graphicData uri="http://schemas.openxmlformats.org/drawingml/2006/table">
                <a:tbl>
                  <a:tblPr firstRow="1" firstCol="1">
                    <a:tableStyleId>{93296810-A885-4BE3-A3E7-6D5BEEA58F35}</a:tableStyleId>
                  </a:tblPr>
                  <a:tblGrid>
                    <a:gridCol w="1906413">
                      <a:extLst>
                        <a:ext uri="{9D8B030D-6E8A-4147-A177-3AD203B41FA5}">
                          <a16:colId xmlns:a16="http://schemas.microsoft.com/office/drawing/2014/main" val="2197446902"/>
                        </a:ext>
                      </a:extLst>
                    </a:gridCol>
                    <a:gridCol w="2186825">
                      <a:extLst>
                        <a:ext uri="{9D8B030D-6E8A-4147-A177-3AD203B41FA5}">
                          <a16:colId xmlns:a16="http://schemas.microsoft.com/office/drawing/2014/main" val="1951064203"/>
                        </a:ext>
                      </a:extLst>
                    </a:gridCol>
                    <a:gridCol w="3317083">
                      <a:extLst>
                        <a:ext uri="{9D8B030D-6E8A-4147-A177-3AD203B41FA5}">
                          <a16:colId xmlns:a16="http://schemas.microsoft.com/office/drawing/2014/main" val="4203000513"/>
                        </a:ext>
                      </a:extLst>
                    </a:gridCol>
                    <a:gridCol w="2590422">
                      <a:extLst>
                        <a:ext uri="{9D8B030D-6E8A-4147-A177-3AD203B41FA5}">
                          <a16:colId xmlns:a16="http://schemas.microsoft.com/office/drawing/2014/main" val="1366790834"/>
                        </a:ext>
                      </a:extLst>
                    </a:gridCol>
                  </a:tblGrid>
                  <a:tr h="310072">
                    <a:tc>
                      <a:txBody>
                        <a:bodyPr/>
                        <a:lstStyle/>
                        <a:p>
                          <a:pPr rtl="0">
                            <a:buNone/>
                          </a:pPr>
                          <a:r>
                            <a:rPr lang="en-US" sz="1400" b="1">
                              <a:solidFill>
                                <a:schemeClr val="bg1"/>
                              </a:solidFill>
                              <a:effectLst/>
                            </a:rPr>
                            <a:t>Architecture Type</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Best Used For</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The Bio-Inspiration</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Mathematical "Superpower"</a:t>
                          </a:r>
                          <a:endParaRPr lang="en-US" sz="1400" dirty="0">
                            <a:solidFill>
                              <a:schemeClr val="bg1"/>
                            </a:solidFill>
                            <a:effectLst/>
                            <a:latin typeface="Google Sans Text"/>
                          </a:endParaRPr>
                        </a:p>
                      </a:txBody>
                      <a:tcPr marL="39037" marR="39037" marT="26025" marB="26025" anchor="ctr"/>
                    </a:tc>
                    <a:extLst>
                      <a:ext uri="{0D108BD9-81ED-4DB2-BD59-A6C34878D82A}">
                        <a16:rowId xmlns:a16="http://schemas.microsoft.com/office/drawing/2014/main" val="1594857013"/>
                      </a:ext>
                    </a:extLst>
                  </a:tr>
                  <a:tr h="644248">
                    <a:tc>
                      <a:txBody>
                        <a:bodyPr/>
                        <a:lstStyle/>
                        <a:p>
                          <a:pPr rtl="0">
                            <a:buNone/>
                          </a:pPr>
                          <a:r>
                            <a:rPr lang="en-US" sz="1400" b="1">
                              <a:solidFill>
                                <a:schemeClr val="bg1"/>
                              </a:solidFill>
                              <a:effectLst/>
                            </a:rPr>
                            <a:t>1. Feedforward SNN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Static images (MNIST), simple control.</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Retina $\to$ Visual Cortex.</a:t>
                          </a:r>
                          <a:r>
                            <a:rPr lang="en-US" sz="1400">
                              <a:solidFill>
                                <a:srgbClr val="1F1F1F"/>
                              </a:solidFill>
                              <a:effectLst/>
                            </a:rPr>
                            <a:t> fast, one-way flow of information.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a:solidFill>
                                <a:srgbClr val="1F1F1F"/>
                              </a:solidFill>
                              <a:effectLst/>
                            </a:rPr>
                            <a:t>Simple </a:t>
                          </a:r>
                          <a:r>
                            <a:rPr lang="en-US" sz="1400" b="1">
                              <a:solidFill>
                                <a:srgbClr val="1F1F1F"/>
                              </a:solidFill>
                              <a:effectLst/>
                            </a:rPr>
                            <a:t>Rate Coding</a:t>
                          </a:r>
                          <a:r>
                            <a:rPr lang="en-US" sz="1400">
                              <a:solidFill>
                                <a:srgbClr val="1F1F1F"/>
                              </a:solidFill>
                              <a:effectLst/>
                            </a:rPr>
                            <a:t>. (High freq = strong signal).</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2615096321"/>
                      </a:ext>
                    </a:extLst>
                  </a:tr>
                  <a:tr h="644248">
                    <a:tc>
                      <a:txBody>
                        <a:bodyPr/>
                        <a:lstStyle/>
                        <a:p>
                          <a:pPr rtl="0">
                            <a:buNone/>
                          </a:pPr>
                          <a:r>
                            <a:rPr lang="en-US" sz="1400" b="1">
                              <a:solidFill>
                                <a:schemeClr val="bg1"/>
                              </a:solidFill>
                              <a:effectLst/>
                            </a:rPr>
                            <a:t>2. Convolutional SNN (SCNN)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Event Cameras (DVS), Motion detection.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Receptive Fields.</a:t>
                          </a:r>
                          <a:r>
                            <a:rPr lang="en-US" sz="1400">
                              <a:solidFill>
                                <a:srgbClr val="1F1F1F"/>
                              </a:solidFill>
                              <a:effectLst/>
                            </a:rPr>
                            <a:t> Neurons that only care about a specific small patch of vision.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Weight Sharing.</a:t>
                          </a:r>
                          <a:r>
                            <a:rPr lang="en-US" sz="1400">
                              <a:solidFill>
                                <a:srgbClr val="1F1F1F"/>
                              </a:solidFill>
                              <a:effectLst/>
                            </a:rPr>
                            <a:t> Detecting edges/motion anywhere in the view.</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515283291"/>
                      </a:ext>
                    </a:extLst>
                  </a:tr>
                  <a:tr h="644248">
                    <a:tc>
                      <a:txBody>
                        <a:bodyPr/>
                        <a:lstStyle/>
                        <a:p>
                          <a:pPr rtl="0">
                            <a:buNone/>
                          </a:pPr>
                          <a:r>
                            <a:rPr lang="en-US" sz="1400" b="1">
                              <a:solidFill>
                                <a:schemeClr val="bg1"/>
                              </a:solidFill>
                              <a:effectLst/>
                            </a:rPr>
                            <a:t>3. Recurrent SNN (RSNN)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Speech recognition, Heartbeat analysis.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Short-term Memory.</a:t>
                          </a:r>
                          <a:r>
                            <a:rPr lang="en-US" sz="1400">
                              <a:solidFill>
                                <a:srgbClr val="1F1F1F"/>
                              </a:solidFill>
                              <a:effectLst/>
                            </a:rPr>
                            <a:t> Neural loops allow the brain to hold a thought for a few seconds.</a:t>
                          </a:r>
                          <a:endParaRPr lang="en-US" sz="1400">
                            <a:solidFill>
                              <a:srgbClr val="1F1F1F"/>
                            </a:solidFill>
                            <a:effectLst/>
                            <a:latin typeface="Google Sans Text"/>
                          </a:endParaRPr>
                        </a:p>
                      </a:txBody>
                      <a:tcPr marL="39037" marR="39037" marT="26025" marB="26025" anchor="ct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400" b="1" dirty="0">
                              <a:solidFill>
                                <a:srgbClr val="1F1F1F"/>
                              </a:solidFill>
                              <a:effectLst/>
                            </a:rPr>
                            <a:t>Feedback Loops.</a:t>
                          </a:r>
                          <a:r>
                            <a:rPr lang="en-US" sz="1400" dirty="0">
                              <a:solidFill>
                                <a:srgbClr val="1F1F1F"/>
                              </a:solidFill>
                              <a:effectLst/>
                            </a:rPr>
                            <a:t> </a:t>
                          </a:r>
                          <a14:m>
                            <m:oMath xmlns:m="http://schemas.openxmlformats.org/officeDocument/2006/math">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𝑂𝑢𝑡𝑝𝑢𝑡</m:t>
                                  </m:r>
                                </m:e>
                                <m:sub>
                                  <m:r>
                                    <a:rPr lang="fr-FR" sz="1400" b="0" i="1" smtClean="0">
                                      <a:latin typeface="Cambria Math" panose="02040503050406030204" pitchFamily="18" charset="0"/>
                                    </a:rPr>
                                    <m:t>𝑡</m:t>
                                  </m:r>
                                </m:sub>
                              </m:sSub>
                            </m:oMath>
                          </a14:m>
                          <a:r>
                            <a:rPr lang="en-US" sz="1400" dirty="0">
                              <a:solidFill>
                                <a:srgbClr val="1F1F1F"/>
                              </a:solidFill>
                              <a:effectLst/>
                            </a:rPr>
                            <a:t> becomes </a:t>
                          </a:r>
                          <a14:m>
                            <m:oMath xmlns:m="http://schemas.openxmlformats.org/officeDocument/2006/math">
                              <m:r>
                                <a:rPr lang="fr-FR" sz="1400" b="0" i="1" smtClean="0">
                                  <a:latin typeface="Cambria Math" panose="02040503050406030204" pitchFamily="18" charset="0"/>
                                </a:rPr>
                                <m:t>𝐼𝑛𝑝𝑢</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𝑡</m:t>
                                  </m:r>
                                </m:e>
                                <m:sub>
                                  <m:r>
                                    <a:rPr lang="fr-FR" sz="1400" b="0" i="1" smtClean="0">
                                      <a:latin typeface="Cambria Math" panose="02040503050406030204" pitchFamily="18" charset="0"/>
                                    </a:rPr>
                                    <m:t>𝑡</m:t>
                                  </m:r>
                                  <m:r>
                                    <a:rPr lang="fr-FR" sz="1400" b="0" i="1" smtClean="0">
                                      <a:latin typeface="Cambria Math" panose="02040503050406030204" pitchFamily="18" charset="0"/>
                                    </a:rPr>
                                    <m:t>+1</m:t>
                                  </m:r>
                                </m:sub>
                              </m:sSub>
                            </m:oMath>
                          </a14:m>
                          <a:r>
                            <a:rPr lang="en-US" sz="1400" dirty="0">
                              <a:solidFill>
                                <a:srgbClr val="1F1F1F"/>
                              </a:solidFill>
                              <a:effectLst/>
                            </a:rPr>
                            <a:t>.</a:t>
                          </a:r>
                          <a:endParaRPr lang="en-US" sz="1400" dirty="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929594334"/>
                      </a:ext>
                    </a:extLst>
                  </a:tr>
                  <a:tr h="644248">
                    <a:tc>
                      <a:txBody>
                        <a:bodyPr/>
                        <a:lstStyle/>
                        <a:p>
                          <a:pPr rtl="0">
                            <a:buNone/>
                          </a:pPr>
                          <a:r>
                            <a:rPr lang="en-US" sz="1400" b="1">
                              <a:solidFill>
                                <a:schemeClr val="bg1"/>
                              </a:solidFill>
                              <a:effectLst/>
                            </a:rPr>
                            <a:t>4. Reservoir / LSM</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Chaotic time-series, Robotics.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The Cerebellum.</a:t>
                          </a:r>
                          <a:r>
                            <a:rPr lang="en-US" sz="1400">
                              <a:solidFill>
                                <a:srgbClr val="1F1F1F"/>
                              </a:solidFill>
                              <a:effectLst/>
                            </a:rPr>
                            <a:t> A fixed, complex "soup" of neurons that smooths out movements.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Randomness.</a:t>
                          </a:r>
                          <a:r>
                            <a:rPr lang="en-US" sz="1400">
                              <a:solidFill>
                                <a:srgbClr val="1F1F1F"/>
                              </a:solidFill>
                              <a:effectLst/>
                            </a:rPr>
                            <a:t> You don't train the hidden layer; you only train the output.</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878385733"/>
                      </a:ext>
                    </a:extLst>
                  </a:tr>
                  <a:tr h="644248">
                    <a:tc>
                      <a:txBody>
                        <a:bodyPr/>
                        <a:lstStyle/>
                        <a:p>
                          <a:pPr rtl="0">
                            <a:buNone/>
                          </a:pPr>
                          <a:r>
                            <a:rPr lang="en-US" sz="1400" b="1">
                              <a:solidFill>
                                <a:schemeClr val="bg1"/>
                              </a:solidFill>
                              <a:effectLst/>
                            </a:rPr>
                            <a:t>5. Spiking Transformer</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Language processing, Complex sequencing.</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Selective Attention.</a:t>
                          </a:r>
                          <a:r>
                            <a:rPr lang="en-US" sz="1400">
                              <a:solidFill>
                                <a:srgbClr val="1F1F1F"/>
                              </a:solidFill>
                              <a:effectLst/>
                            </a:rPr>
                            <a:t> The ability to focus on one voice in a crowded room.</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Sparse Attention.</a:t>
                          </a:r>
                          <a:r>
                            <a:rPr lang="en-US" sz="1400">
                              <a:solidFill>
                                <a:srgbClr val="1F1F1F"/>
                              </a:solidFill>
                              <a:effectLst/>
                            </a:rPr>
                            <a:t> Ignoring 99% of data to focus on the 1% that matters.</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63755271"/>
                      </a:ext>
                    </a:extLst>
                  </a:tr>
                  <a:tr h="644248">
                    <a:tc>
                      <a:txBody>
                        <a:bodyPr/>
                        <a:lstStyle/>
                        <a:p>
                          <a:pPr rtl="0">
                            <a:buNone/>
                          </a:pPr>
                          <a:r>
                            <a:rPr lang="en-US" sz="1400" b="1">
                              <a:solidFill>
                                <a:schemeClr val="bg1"/>
                              </a:solidFill>
                              <a:effectLst/>
                            </a:rPr>
                            <a:t>6. Spiking GNN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Brain analysis, Molecular discovery.</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The Connectome.</a:t>
                          </a:r>
                          <a:r>
                            <a:rPr lang="en-US" sz="1400">
                              <a:solidFill>
                                <a:srgbClr val="1F1F1F"/>
                              </a:solidFill>
                              <a:effectLst/>
                            </a:rPr>
                            <a:t> The brain is a web of connections, not a flat grid.</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Message Passing.</a:t>
                          </a:r>
                          <a:r>
                            <a:rPr lang="en-US" sz="1400">
                              <a:solidFill>
                                <a:srgbClr val="1F1F1F"/>
                              </a:solidFill>
                              <a:effectLst/>
                            </a:rPr>
                            <a:t> Nodes talk to neighbors based on graph distance.</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3497785367"/>
                      </a:ext>
                    </a:extLst>
                  </a:tr>
                  <a:tr h="842848">
                    <a:tc>
                      <a:txBody>
                        <a:bodyPr/>
                        <a:lstStyle/>
                        <a:p>
                          <a:pPr rtl="0">
                            <a:buNone/>
                          </a:pPr>
                          <a:r>
                            <a:rPr lang="en-US" sz="1400" b="1" dirty="0">
                              <a:solidFill>
                                <a:schemeClr val="bg1"/>
                              </a:solidFill>
                              <a:effectLst/>
                            </a:rPr>
                            <a:t>7. Evolving SNN (</a:t>
                          </a:r>
                          <a:r>
                            <a:rPr lang="en-US" sz="1400" b="1" dirty="0" err="1">
                              <a:solidFill>
                                <a:schemeClr val="bg1"/>
                              </a:solidFill>
                              <a:effectLst/>
                            </a:rPr>
                            <a:t>eSNN</a:t>
                          </a:r>
                          <a:r>
                            <a:rPr lang="en-US" sz="1400" b="1" dirty="0">
                              <a:solidFill>
                                <a:schemeClr val="bg1"/>
                              </a:solidFill>
                              <a:effectLst/>
                            </a:rPr>
                            <a:t>)</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Continuous learning (adapting over months).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Neuroplasticity.</a:t>
                          </a:r>
                          <a:r>
                            <a:rPr lang="en-US" sz="1400">
                              <a:solidFill>
                                <a:srgbClr val="1F1F1F"/>
                              </a:solidFill>
                              <a:effectLst/>
                            </a:rPr>
                            <a:t> Growing new neurons (Neurogenesis) and killing old ones (Pruning).</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dirty="0">
                              <a:solidFill>
                                <a:srgbClr val="1F1F1F"/>
                              </a:solidFill>
                              <a:effectLst/>
                            </a:rPr>
                            <a:t>Dynamic Topology.</a:t>
                          </a:r>
                          <a:r>
                            <a:rPr lang="en-US" sz="1400" dirty="0">
                              <a:solidFill>
                                <a:srgbClr val="1F1F1F"/>
                              </a:solidFill>
                              <a:effectLst/>
                            </a:rPr>
                            <a:t> The equation adds/removes variables (neurons) in real-time.</a:t>
                          </a:r>
                          <a:endParaRPr lang="en-US" sz="1400" dirty="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505743600"/>
                      </a:ext>
                    </a:extLst>
                  </a:tr>
                </a:tbl>
              </a:graphicData>
            </a:graphic>
          </p:graphicFrame>
        </mc:Choice>
        <mc:Fallback>
          <p:graphicFrame>
            <p:nvGraphicFramePr>
              <p:cNvPr id="2" name="Table 1">
                <a:extLst>
                  <a:ext uri="{FF2B5EF4-FFF2-40B4-BE49-F238E27FC236}">
                    <a16:creationId xmlns:a16="http://schemas.microsoft.com/office/drawing/2014/main" id="{EFE9EB52-0700-47E2-1242-63600D300F0C}"/>
                  </a:ext>
                </a:extLst>
              </p:cNvPr>
              <p:cNvGraphicFramePr>
                <a:graphicFrameLocks noGrp="1"/>
              </p:cNvGraphicFramePr>
              <p:nvPr>
                <p:extLst>
                  <p:ext uri="{D42A27DB-BD31-4B8C-83A1-F6EECF244321}">
                    <p14:modId xmlns:p14="http://schemas.microsoft.com/office/powerpoint/2010/main" val="60076983"/>
                  </p:ext>
                </p:extLst>
              </p:nvPr>
            </p:nvGraphicFramePr>
            <p:xfrm>
              <a:off x="1095628" y="1388327"/>
              <a:ext cx="10000743" cy="5257818"/>
            </p:xfrm>
            <a:graphic>
              <a:graphicData uri="http://schemas.openxmlformats.org/drawingml/2006/table">
                <a:tbl>
                  <a:tblPr firstRow="1" firstCol="1">
                    <a:tableStyleId>{93296810-A885-4BE3-A3E7-6D5BEEA58F35}</a:tableStyleId>
                  </a:tblPr>
                  <a:tblGrid>
                    <a:gridCol w="1906413">
                      <a:extLst>
                        <a:ext uri="{9D8B030D-6E8A-4147-A177-3AD203B41FA5}">
                          <a16:colId xmlns:a16="http://schemas.microsoft.com/office/drawing/2014/main" val="2197446902"/>
                        </a:ext>
                      </a:extLst>
                    </a:gridCol>
                    <a:gridCol w="2186825">
                      <a:extLst>
                        <a:ext uri="{9D8B030D-6E8A-4147-A177-3AD203B41FA5}">
                          <a16:colId xmlns:a16="http://schemas.microsoft.com/office/drawing/2014/main" val="1951064203"/>
                        </a:ext>
                      </a:extLst>
                    </a:gridCol>
                    <a:gridCol w="3317083">
                      <a:extLst>
                        <a:ext uri="{9D8B030D-6E8A-4147-A177-3AD203B41FA5}">
                          <a16:colId xmlns:a16="http://schemas.microsoft.com/office/drawing/2014/main" val="4203000513"/>
                        </a:ext>
                      </a:extLst>
                    </a:gridCol>
                    <a:gridCol w="2590422">
                      <a:extLst>
                        <a:ext uri="{9D8B030D-6E8A-4147-A177-3AD203B41FA5}">
                          <a16:colId xmlns:a16="http://schemas.microsoft.com/office/drawing/2014/main" val="1366790834"/>
                        </a:ext>
                      </a:extLst>
                    </a:gridCol>
                  </a:tblGrid>
                  <a:tr h="310072">
                    <a:tc>
                      <a:txBody>
                        <a:bodyPr/>
                        <a:lstStyle/>
                        <a:p>
                          <a:pPr rtl="0">
                            <a:buNone/>
                          </a:pPr>
                          <a:r>
                            <a:rPr lang="en-US" sz="1400" b="1">
                              <a:solidFill>
                                <a:schemeClr val="bg1"/>
                              </a:solidFill>
                              <a:effectLst/>
                            </a:rPr>
                            <a:t>Architecture Type</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Best Used For</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The Bio-Inspiration</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b="1" dirty="0">
                              <a:solidFill>
                                <a:schemeClr val="bg1"/>
                              </a:solidFill>
                              <a:effectLst/>
                            </a:rPr>
                            <a:t>Mathematical "Superpower"</a:t>
                          </a:r>
                          <a:endParaRPr lang="en-US" sz="1400" dirty="0">
                            <a:solidFill>
                              <a:schemeClr val="bg1"/>
                            </a:solidFill>
                            <a:effectLst/>
                            <a:latin typeface="Google Sans Text"/>
                          </a:endParaRPr>
                        </a:p>
                      </a:txBody>
                      <a:tcPr marL="39037" marR="39037" marT="26025" marB="26025" anchor="ctr"/>
                    </a:tc>
                    <a:extLst>
                      <a:ext uri="{0D108BD9-81ED-4DB2-BD59-A6C34878D82A}">
                        <a16:rowId xmlns:a16="http://schemas.microsoft.com/office/drawing/2014/main" val="1594857013"/>
                      </a:ext>
                    </a:extLst>
                  </a:tr>
                  <a:tr h="644248">
                    <a:tc>
                      <a:txBody>
                        <a:bodyPr/>
                        <a:lstStyle/>
                        <a:p>
                          <a:pPr rtl="0">
                            <a:buNone/>
                          </a:pPr>
                          <a:r>
                            <a:rPr lang="en-US" sz="1400" b="1">
                              <a:solidFill>
                                <a:schemeClr val="bg1"/>
                              </a:solidFill>
                              <a:effectLst/>
                            </a:rPr>
                            <a:t>1. Feedforward SNN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Static images (MNIST), simple control.</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Retina $\to$ Visual Cortex.</a:t>
                          </a:r>
                          <a:r>
                            <a:rPr lang="en-US" sz="1400">
                              <a:solidFill>
                                <a:srgbClr val="1F1F1F"/>
                              </a:solidFill>
                              <a:effectLst/>
                            </a:rPr>
                            <a:t> fast, one-way flow of information.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a:solidFill>
                                <a:srgbClr val="1F1F1F"/>
                              </a:solidFill>
                              <a:effectLst/>
                            </a:rPr>
                            <a:t>Simple </a:t>
                          </a:r>
                          <a:r>
                            <a:rPr lang="en-US" sz="1400" b="1">
                              <a:solidFill>
                                <a:srgbClr val="1F1F1F"/>
                              </a:solidFill>
                              <a:effectLst/>
                            </a:rPr>
                            <a:t>Rate Coding</a:t>
                          </a:r>
                          <a:r>
                            <a:rPr lang="en-US" sz="1400">
                              <a:solidFill>
                                <a:srgbClr val="1F1F1F"/>
                              </a:solidFill>
                              <a:effectLst/>
                            </a:rPr>
                            <a:t>. (High freq = strong signal).</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2615096321"/>
                      </a:ext>
                    </a:extLst>
                  </a:tr>
                  <a:tr h="692130">
                    <a:tc>
                      <a:txBody>
                        <a:bodyPr/>
                        <a:lstStyle/>
                        <a:p>
                          <a:pPr rtl="0">
                            <a:buNone/>
                          </a:pPr>
                          <a:r>
                            <a:rPr lang="en-US" sz="1400" b="1">
                              <a:solidFill>
                                <a:schemeClr val="bg1"/>
                              </a:solidFill>
                              <a:effectLst/>
                            </a:rPr>
                            <a:t>2. Convolutional SNN (SCNN)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Event Cameras (DVS), Motion detection.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Receptive Fields.</a:t>
                          </a:r>
                          <a:r>
                            <a:rPr lang="en-US" sz="1400">
                              <a:solidFill>
                                <a:srgbClr val="1F1F1F"/>
                              </a:solidFill>
                              <a:effectLst/>
                            </a:rPr>
                            <a:t> Neurons that only care about a specific small patch of vision.</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Weight Sharing.</a:t>
                          </a:r>
                          <a:r>
                            <a:rPr lang="en-US" sz="1400">
                              <a:solidFill>
                                <a:srgbClr val="1F1F1F"/>
                              </a:solidFill>
                              <a:effectLst/>
                            </a:rPr>
                            <a:t> Detecting edges/motion anywhere in the view.</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515283291"/>
                      </a:ext>
                    </a:extLst>
                  </a:tr>
                  <a:tr h="692130">
                    <a:tc>
                      <a:txBody>
                        <a:bodyPr/>
                        <a:lstStyle/>
                        <a:p>
                          <a:pPr rtl="0">
                            <a:buNone/>
                          </a:pPr>
                          <a:r>
                            <a:rPr lang="en-US" sz="1400" b="1">
                              <a:solidFill>
                                <a:schemeClr val="bg1"/>
                              </a:solidFill>
                              <a:effectLst/>
                            </a:rPr>
                            <a:t>3. Recurrent SNN (RSNN)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Speech recognition, Heartbeat analysis.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Short-term Memory.</a:t>
                          </a:r>
                          <a:r>
                            <a:rPr lang="en-US" sz="1400">
                              <a:solidFill>
                                <a:srgbClr val="1F1F1F"/>
                              </a:solidFill>
                              <a:effectLst/>
                            </a:rPr>
                            <a:t> Neural loops allow the brain to hold a thought for a few seconds.</a:t>
                          </a:r>
                          <a:endParaRPr lang="en-US" sz="1400">
                            <a:solidFill>
                              <a:srgbClr val="1F1F1F"/>
                            </a:solidFill>
                            <a:effectLst/>
                            <a:latin typeface="Google Sans Text"/>
                          </a:endParaRPr>
                        </a:p>
                      </a:txBody>
                      <a:tcPr marL="39037" marR="39037" marT="26025" marB="26025" anchor="ctr"/>
                    </a:tc>
                    <a:tc>
                      <a:txBody>
                        <a:bodyPr/>
                        <a:lstStyle/>
                        <a:p>
                          <a:endParaRPr lang="en-US"/>
                        </a:p>
                      </a:txBody>
                      <a:tcPr marL="39037" marR="39037" marT="26025" marB="26025" anchor="ctr">
                        <a:blipFill>
                          <a:blip r:embed="rId3"/>
                          <a:stretch>
                            <a:fillRect l="-286588" t="-240708" r="-941" b="-426549"/>
                          </a:stretch>
                        </a:blipFill>
                      </a:tcPr>
                    </a:tc>
                    <a:extLst>
                      <a:ext uri="{0D108BD9-81ED-4DB2-BD59-A6C34878D82A}">
                        <a16:rowId xmlns:a16="http://schemas.microsoft.com/office/drawing/2014/main" val="1929594334"/>
                      </a:ext>
                    </a:extLst>
                  </a:tr>
                  <a:tr h="692130">
                    <a:tc>
                      <a:txBody>
                        <a:bodyPr/>
                        <a:lstStyle/>
                        <a:p>
                          <a:pPr rtl="0">
                            <a:buNone/>
                          </a:pPr>
                          <a:r>
                            <a:rPr lang="en-US" sz="1400" b="1">
                              <a:solidFill>
                                <a:schemeClr val="bg1"/>
                              </a:solidFill>
                              <a:effectLst/>
                            </a:rPr>
                            <a:t>4. Reservoir / LSM</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Chaotic time-series, Robotics.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The Cerebellum.</a:t>
                          </a:r>
                          <a:r>
                            <a:rPr lang="en-US" sz="1400">
                              <a:solidFill>
                                <a:srgbClr val="1F1F1F"/>
                              </a:solidFill>
                              <a:effectLst/>
                            </a:rPr>
                            <a:t> A fixed, complex "soup" of neurons that smooths out movements.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Randomness.</a:t>
                          </a:r>
                          <a:r>
                            <a:rPr lang="en-US" sz="1400">
                              <a:solidFill>
                                <a:srgbClr val="1F1F1F"/>
                              </a:solidFill>
                              <a:effectLst/>
                            </a:rPr>
                            <a:t> You don't train the hidden layer; you only train the output.</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878385733"/>
                      </a:ext>
                    </a:extLst>
                  </a:tr>
                  <a:tr h="692130">
                    <a:tc>
                      <a:txBody>
                        <a:bodyPr/>
                        <a:lstStyle/>
                        <a:p>
                          <a:pPr rtl="0">
                            <a:buNone/>
                          </a:pPr>
                          <a:r>
                            <a:rPr lang="en-US" sz="1400" b="1">
                              <a:solidFill>
                                <a:schemeClr val="bg1"/>
                              </a:solidFill>
                              <a:effectLst/>
                            </a:rPr>
                            <a:t>5. Spiking Transformer</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Language processing, Complex sequencing.</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Selective Attention.</a:t>
                          </a:r>
                          <a:r>
                            <a:rPr lang="en-US" sz="1400">
                              <a:solidFill>
                                <a:srgbClr val="1F1F1F"/>
                              </a:solidFill>
                              <a:effectLst/>
                            </a:rPr>
                            <a:t> The ability to focus on one voice in a crowded room.</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Sparse Attention.</a:t>
                          </a:r>
                          <a:r>
                            <a:rPr lang="en-US" sz="1400">
                              <a:solidFill>
                                <a:srgbClr val="1F1F1F"/>
                              </a:solidFill>
                              <a:effectLst/>
                            </a:rPr>
                            <a:t> Ignoring 99% of data to focus on the 1% that matters.</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63755271"/>
                      </a:ext>
                    </a:extLst>
                  </a:tr>
                  <a:tr h="692130">
                    <a:tc>
                      <a:txBody>
                        <a:bodyPr/>
                        <a:lstStyle/>
                        <a:p>
                          <a:pPr rtl="0">
                            <a:buNone/>
                          </a:pPr>
                          <a:r>
                            <a:rPr lang="en-US" sz="1400" b="1">
                              <a:solidFill>
                                <a:schemeClr val="bg1"/>
                              </a:solidFill>
                              <a:effectLst/>
                            </a:rPr>
                            <a:t>6. Spiking GNN</a:t>
                          </a:r>
                          <a:endParaRPr lang="en-US" sz="140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Brain analysis, Molecular discovery.</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The Connectome.</a:t>
                          </a:r>
                          <a:r>
                            <a:rPr lang="en-US" sz="1400">
                              <a:solidFill>
                                <a:srgbClr val="1F1F1F"/>
                              </a:solidFill>
                              <a:effectLst/>
                            </a:rPr>
                            <a:t> The brain is a web of connections, not a flat grid.</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Message Passing.</a:t>
                          </a:r>
                          <a:r>
                            <a:rPr lang="en-US" sz="1400">
                              <a:solidFill>
                                <a:srgbClr val="1F1F1F"/>
                              </a:solidFill>
                              <a:effectLst/>
                            </a:rPr>
                            <a:t> Nodes talk to neighbors based on graph distance.</a:t>
                          </a:r>
                          <a:endParaRPr lang="en-US" sz="140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3497785367"/>
                      </a:ext>
                    </a:extLst>
                  </a:tr>
                  <a:tr h="842848">
                    <a:tc>
                      <a:txBody>
                        <a:bodyPr/>
                        <a:lstStyle/>
                        <a:p>
                          <a:pPr rtl="0">
                            <a:buNone/>
                          </a:pPr>
                          <a:r>
                            <a:rPr lang="en-US" sz="1400" b="1" dirty="0">
                              <a:solidFill>
                                <a:schemeClr val="bg1"/>
                              </a:solidFill>
                              <a:effectLst/>
                            </a:rPr>
                            <a:t>7. Evolving SNN (</a:t>
                          </a:r>
                          <a:r>
                            <a:rPr lang="en-US" sz="1400" b="1" dirty="0" err="1">
                              <a:solidFill>
                                <a:schemeClr val="bg1"/>
                              </a:solidFill>
                              <a:effectLst/>
                            </a:rPr>
                            <a:t>eSNN</a:t>
                          </a:r>
                          <a:r>
                            <a:rPr lang="en-US" sz="1400" b="1" dirty="0">
                              <a:solidFill>
                                <a:schemeClr val="bg1"/>
                              </a:solidFill>
                              <a:effectLst/>
                            </a:rPr>
                            <a:t>)</a:t>
                          </a:r>
                          <a:endParaRPr lang="en-US" sz="1400" dirty="0">
                            <a:solidFill>
                              <a:schemeClr val="bg1"/>
                            </a:solidFill>
                            <a:effectLst/>
                            <a:latin typeface="Google Sans Text"/>
                          </a:endParaRPr>
                        </a:p>
                      </a:txBody>
                      <a:tcPr marL="39037" marR="39037" marT="26025" marB="26025" anchor="ctr"/>
                    </a:tc>
                    <a:tc>
                      <a:txBody>
                        <a:bodyPr/>
                        <a:lstStyle/>
                        <a:p>
                          <a:pPr rtl="0">
                            <a:buNone/>
                          </a:pPr>
                          <a:r>
                            <a:rPr lang="en-US" sz="1400">
                              <a:solidFill>
                                <a:srgbClr val="1F1F1F"/>
                              </a:solidFill>
                              <a:effectLst/>
                            </a:rPr>
                            <a:t>Continuous learning (adapting over months).</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a:solidFill>
                                <a:srgbClr val="1F1F1F"/>
                              </a:solidFill>
                              <a:effectLst/>
                            </a:rPr>
                            <a:t>Neuroplasticity.</a:t>
                          </a:r>
                          <a:r>
                            <a:rPr lang="en-US" sz="1400">
                              <a:solidFill>
                                <a:srgbClr val="1F1F1F"/>
                              </a:solidFill>
                              <a:effectLst/>
                            </a:rPr>
                            <a:t> Growing new neurons (Neurogenesis) and killing old ones (Pruning).</a:t>
                          </a:r>
                          <a:endParaRPr lang="en-US" sz="1400">
                            <a:solidFill>
                              <a:srgbClr val="1F1F1F"/>
                            </a:solidFill>
                            <a:effectLst/>
                            <a:latin typeface="Google Sans Text"/>
                          </a:endParaRPr>
                        </a:p>
                      </a:txBody>
                      <a:tcPr marL="39037" marR="39037" marT="26025" marB="26025" anchor="ctr"/>
                    </a:tc>
                    <a:tc>
                      <a:txBody>
                        <a:bodyPr/>
                        <a:lstStyle/>
                        <a:p>
                          <a:pPr rtl="0">
                            <a:buNone/>
                          </a:pPr>
                          <a:r>
                            <a:rPr lang="en-US" sz="1400" b="1" dirty="0">
                              <a:solidFill>
                                <a:srgbClr val="1F1F1F"/>
                              </a:solidFill>
                              <a:effectLst/>
                            </a:rPr>
                            <a:t>Dynamic Topology.</a:t>
                          </a:r>
                          <a:r>
                            <a:rPr lang="en-US" sz="1400" dirty="0">
                              <a:solidFill>
                                <a:srgbClr val="1F1F1F"/>
                              </a:solidFill>
                              <a:effectLst/>
                            </a:rPr>
                            <a:t> The equation adds/removes variables (neurons) in real-time.</a:t>
                          </a:r>
                          <a:endParaRPr lang="en-US" sz="1400" dirty="0">
                            <a:solidFill>
                              <a:srgbClr val="1F1F1F"/>
                            </a:solidFill>
                            <a:effectLst/>
                            <a:latin typeface="Google Sans Text"/>
                          </a:endParaRPr>
                        </a:p>
                      </a:txBody>
                      <a:tcPr marL="39037" marR="39037" marT="26025" marB="26025" anchor="ctr"/>
                    </a:tc>
                    <a:extLst>
                      <a:ext uri="{0D108BD9-81ED-4DB2-BD59-A6C34878D82A}">
                        <a16:rowId xmlns:a16="http://schemas.microsoft.com/office/drawing/2014/main" val="1505743600"/>
                      </a:ext>
                    </a:extLst>
                  </a:tr>
                </a:tbl>
              </a:graphicData>
            </a:graphic>
          </p:graphicFrame>
        </mc:Fallback>
      </mc:AlternateContent>
    </p:spTree>
    <p:extLst>
      <p:ext uri="{BB962C8B-B14F-4D97-AF65-F5344CB8AC3E}">
        <p14:creationId xmlns:p14="http://schemas.microsoft.com/office/powerpoint/2010/main" val="3026704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5C381-FA3C-444E-3415-4A72A7CCD8B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0E71B13-00A6-A818-F316-3CC43D9F4CE3}"/>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Comparison: ANN vs SNN Processing</a:t>
            </a:r>
            <a:endParaRPr lang="fr-FR" sz="3200" b="1" dirty="0">
              <a:latin typeface="Palatino Linotype" panose="02040502050505030304" pitchFamily="18" charset="0"/>
            </a:endParaRPr>
          </a:p>
        </p:txBody>
      </p:sp>
      <p:graphicFrame>
        <p:nvGraphicFramePr>
          <p:cNvPr id="2" name="Table 1">
            <a:extLst>
              <a:ext uri="{FF2B5EF4-FFF2-40B4-BE49-F238E27FC236}">
                <a16:creationId xmlns:a16="http://schemas.microsoft.com/office/drawing/2014/main" id="{EB7964BC-87F9-BEE6-2119-D1CFBDEDFDEB}"/>
              </a:ext>
            </a:extLst>
          </p:cNvPr>
          <p:cNvGraphicFramePr>
            <a:graphicFrameLocks noGrp="1"/>
          </p:cNvGraphicFramePr>
          <p:nvPr>
            <p:extLst>
              <p:ext uri="{D42A27DB-BD31-4B8C-83A1-F6EECF244321}">
                <p14:modId xmlns:p14="http://schemas.microsoft.com/office/powerpoint/2010/main" val="1105938539"/>
              </p:ext>
            </p:extLst>
          </p:nvPr>
        </p:nvGraphicFramePr>
        <p:xfrm>
          <a:off x="1134021" y="2319279"/>
          <a:ext cx="9923957" cy="2834640"/>
        </p:xfrm>
        <a:graphic>
          <a:graphicData uri="http://schemas.openxmlformats.org/drawingml/2006/table">
            <a:tbl>
              <a:tblPr firstRow="1">
                <a:tableStyleId>{1FECB4D8-DB02-4DC6-A0A2-4F2EBAE1DC90}</a:tableStyleId>
              </a:tblPr>
              <a:tblGrid>
                <a:gridCol w="2831432">
                  <a:extLst>
                    <a:ext uri="{9D8B030D-6E8A-4147-A177-3AD203B41FA5}">
                      <a16:colId xmlns:a16="http://schemas.microsoft.com/office/drawing/2014/main" val="2132895892"/>
                    </a:ext>
                  </a:extLst>
                </a:gridCol>
                <a:gridCol w="3729789">
                  <a:extLst>
                    <a:ext uri="{9D8B030D-6E8A-4147-A177-3AD203B41FA5}">
                      <a16:colId xmlns:a16="http://schemas.microsoft.com/office/drawing/2014/main" val="1558471698"/>
                    </a:ext>
                  </a:extLst>
                </a:gridCol>
                <a:gridCol w="3362736">
                  <a:extLst>
                    <a:ext uri="{9D8B030D-6E8A-4147-A177-3AD203B41FA5}">
                      <a16:colId xmlns:a16="http://schemas.microsoft.com/office/drawing/2014/main" val="793313039"/>
                    </a:ext>
                  </a:extLst>
                </a:gridCol>
              </a:tblGrid>
              <a:tr h="0">
                <a:tc>
                  <a:txBody>
                    <a:bodyPr/>
                    <a:lstStyle/>
                    <a:p>
                      <a:pPr>
                        <a:buNone/>
                      </a:pPr>
                      <a:r>
                        <a:rPr lang="en-US"/>
                        <a:t>Feature</a:t>
                      </a:r>
                    </a:p>
                  </a:txBody>
                  <a:tcPr anchor="ctr"/>
                </a:tc>
                <a:tc>
                  <a:txBody>
                    <a:bodyPr/>
                    <a:lstStyle/>
                    <a:p>
                      <a:pPr>
                        <a:buNone/>
                      </a:pPr>
                      <a:r>
                        <a:rPr lang="en-US"/>
                        <a:t>ANN</a:t>
                      </a:r>
                    </a:p>
                  </a:txBody>
                  <a:tcPr anchor="ctr"/>
                </a:tc>
                <a:tc>
                  <a:txBody>
                    <a:bodyPr/>
                    <a:lstStyle/>
                    <a:p>
                      <a:pPr>
                        <a:buNone/>
                      </a:pPr>
                      <a:r>
                        <a:rPr lang="en-US"/>
                        <a:t>SNN</a:t>
                      </a:r>
                    </a:p>
                  </a:txBody>
                  <a:tcPr anchor="ctr"/>
                </a:tc>
                <a:extLst>
                  <a:ext uri="{0D108BD9-81ED-4DB2-BD59-A6C34878D82A}">
                    <a16:rowId xmlns:a16="http://schemas.microsoft.com/office/drawing/2014/main" val="948798575"/>
                  </a:ext>
                </a:extLst>
              </a:tr>
              <a:tr h="0">
                <a:tc>
                  <a:txBody>
                    <a:bodyPr/>
                    <a:lstStyle/>
                    <a:p>
                      <a:pPr>
                        <a:buNone/>
                      </a:pPr>
                      <a:r>
                        <a:rPr lang="en-US"/>
                        <a:t>Signal</a:t>
                      </a:r>
                    </a:p>
                  </a:txBody>
                  <a:tcPr anchor="ctr"/>
                </a:tc>
                <a:tc>
                  <a:txBody>
                    <a:bodyPr/>
                    <a:lstStyle/>
                    <a:p>
                      <a:pPr>
                        <a:buNone/>
                      </a:pPr>
                      <a:r>
                        <a:rPr lang="en-US"/>
                        <a:t>Continuous values</a:t>
                      </a:r>
                    </a:p>
                  </a:txBody>
                  <a:tcPr anchor="ctr"/>
                </a:tc>
                <a:tc>
                  <a:txBody>
                    <a:bodyPr/>
                    <a:lstStyle/>
                    <a:p>
                      <a:pPr>
                        <a:buNone/>
                      </a:pPr>
                      <a:r>
                        <a:rPr lang="en-US"/>
                        <a:t>Binary spikes</a:t>
                      </a:r>
                    </a:p>
                  </a:txBody>
                  <a:tcPr anchor="ctr"/>
                </a:tc>
                <a:extLst>
                  <a:ext uri="{0D108BD9-81ED-4DB2-BD59-A6C34878D82A}">
                    <a16:rowId xmlns:a16="http://schemas.microsoft.com/office/drawing/2014/main" val="2482607707"/>
                  </a:ext>
                </a:extLst>
              </a:tr>
              <a:tr h="0">
                <a:tc>
                  <a:txBody>
                    <a:bodyPr/>
                    <a:lstStyle/>
                    <a:p>
                      <a:pPr>
                        <a:buNone/>
                      </a:pPr>
                      <a:r>
                        <a:rPr lang="en-US"/>
                        <a:t>Time</a:t>
                      </a:r>
                    </a:p>
                  </a:txBody>
                  <a:tcPr anchor="ctr"/>
                </a:tc>
                <a:tc>
                  <a:txBody>
                    <a:bodyPr/>
                    <a:lstStyle/>
                    <a:p>
                      <a:pPr>
                        <a:buNone/>
                      </a:pPr>
                      <a:r>
                        <a:rPr lang="en-US"/>
                        <a:t>Static (no intrinsic time)</a:t>
                      </a:r>
                    </a:p>
                  </a:txBody>
                  <a:tcPr anchor="ctr"/>
                </a:tc>
                <a:tc>
                  <a:txBody>
                    <a:bodyPr/>
                    <a:lstStyle/>
                    <a:p>
                      <a:pPr>
                        <a:buNone/>
                      </a:pPr>
                      <a:r>
                        <a:rPr lang="en-US"/>
                        <a:t>Intrinsic temporal processing</a:t>
                      </a:r>
                    </a:p>
                  </a:txBody>
                  <a:tcPr anchor="ctr"/>
                </a:tc>
                <a:extLst>
                  <a:ext uri="{0D108BD9-81ED-4DB2-BD59-A6C34878D82A}">
                    <a16:rowId xmlns:a16="http://schemas.microsoft.com/office/drawing/2014/main" val="2438013248"/>
                  </a:ext>
                </a:extLst>
              </a:tr>
              <a:tr h="0">
                <a:tc>
                  <a:txBody>
                    <a:bodyPr/>
                    <a:lstStyle/>
                    <a:p>
                      <a:pPr>
                        <a:buNone/>
                      </a:pPr>
                      <a:r>
                        <a:rPr lang="en-US"/>
                        <a:t>Activation</a:t>
                      </a:r>
                    </a:p>
                  </a:txBody>
                  <a:tcPr anchor="ctr"/>
                </a:tc>
                <a:tc>
                  <a:txBody>
                    <a:bodyPr/>
                    <a:lstStyle/>
                    <a:p>
                      <a:pPr>
                        <a:buNone/>
                      </a:pPr>
                      <a:r>
                        <a:rPr lang="en-US"/>
                        <a:t>Always active</a:t>
                      </a:r>
                    </a:p>
                  </a:txBody>
                  <a:tcPr anchor="ctr"/>
                </a:tc>
                <a:tc>
                  <a:txBody>
                    <a:bodyPr/>
                    <a:lstStyle/>
                    <a:p>
                      <a:pPr>
                        <a:buNone/>
                      </a:pPr>
                      <a:r>
                        <a:rPr lang="en-US"/>
                        <a:t>Event-driven, sparse</a:t>
                      </a:r>
                    </a:p>
                  </a:txBody>
                  <a:tcPr anchor="ctr"/>
                </a:tc>
                <a:extLst>
                  <a:ext uri="{0D108BD9-81ED-4DB2-BD59-A6C34878D82A}">
                    <a16:rowId xmlns:a16="http://schemas.microsoft.com/office/drawing/2014/main" val="3619341010"/>
                  </a:ext>
                </a:extLst>
              </a:tr>
              <a:tr h="0">
                <a:tc>
                  <a:txBody>
                    <a:bodyPr/>
                    <a:lstStyle/>
                    <a:p>
                      <a:pPr>
                        <a:buNone/>
                      </a:pPr>
                      <a:r>
                        <a:rPr lang="en-US"/>
                        <a:t>Computation</a:t>
                      </a:r>
                    </a:p>
                  </a:txBody>
                  <a:tcPr anchor="ctr"/>
                </a:tc>
                <a:tc>
                  <a:txBody>
                    <a:bodyPr/>
                    <a:lstStyle/>
                    <a:p>
                      <a:pPr>
                        <a:buNone/>
                      </a:pPr>
                      <a:r>
                        <a:rPr lang="en-US"/>
                        <a:t>Matrix multiplications</a:t>
                      </a:r>
                    </a:p>
                  </a:txBody>
                  <a:tcPr anchor="ctr"/>
                </a:tc>
                <a:tc>
                  <a:txBody>
                    <a:bodyPr/>
                    <a:lstStyle/>
                    <a:p>
                      <a:pPr>
                        <a:buNone/>
                      </a:pPr>
                      <a:r>
                        <a:rPr lang="en-US"/>
                        <a:t>Spiking + integration + reset</a:t>
                      </a:r>
                    </a:p>
                  </a:txBody>
                  <a:tcPr anchor="ctr"/>
                </a:tc>
                <a:extLst>
                  <a:ext uri="{0D108BD9-81ED-4DB2-BD59-A6C34878D82A}">
                    <a16:rowId xmlns:a16="http://schemas.microsoft.com/office/drawing/2014/main" val="2271926659"/>
                  </a:ext>
                </a:extLst>
              </a:tr>
              <a:tr h="0">
                <a:tc>
                  <a:txBody>
                    <a:bodyPr/>
                    <a:lstStyle/>
                    <a:p>
                      <a:pPr>
                        <a:buNone/>
                      </a:pPr>
                      <a:r>
                        <a:rPr lang="en-US"/>
                        <a:t>Learning</a:t>
                      </a:r>
                    </a:p>
                  </a:txBody>
                  <a:tcPr anchor="ctr"/>
                </a:tc>
                <a:tc>
                  <a:txBody>
                    <a:bodyPr/>
                    <a:lstStyle/>
                    <a:p>
                      <a:pPr>
                        <a:buNone/>
                      </a:pPr>
                      <a:r>
                        <a:rPr lang="en-US"/>
                        <a:t>Backprop</a:t>
                      </a:r>
                    </a:p>
                  </a:txBody>
                  <a:tcPr anchor="ctr"/>
                </a:tc>
                <a:tc>
                  <a:txBody>
                    <a:bodyPr/>
                    <a:lstStyle/>
                    <a:p>
                      <a:pPr>
                        <a:buNone/>
                      </a:pPr>
                      <a:r>
                        <a:rPr lang="en-US"/>
                        <a:t>STDP or surrogate gradients</a:t>
                      </a:r>
                    </a:p>
                  </a:txBody>
                  <a:tcPr anchor="ctr"/>
                </a:tc>
                <a:extLst>
                  <a:ext uri="{0D108BD9-81ED-4DB2-BD59-A6C34878D82A}">
                    <a16:rowId xmlns:a16="http://schemas.microsoft.com/office/drawing/2014/main" val="867897298"/>
                  </a:ext>
                </a:extLst>
              </a:tr>
              <a:tr h="0">
                <a:tc>
                  <a:txBody>
                    <a:bodyPr/>
                    <a:lstStyle/>
                    <a:p>
                      <a:pPr>
                        <a:buNone/>
                      </a:pPr>
                      <a:r>
                        <a:rPr lang="en-US"/>
                        <a:t>Efficiency</a:t>
                      </a:r>
                    </a:p>
                  </a:txBody>
                  <a:tcPr anchor="ctr"/>
                </a:tc>
                <a:tc>
                  <a:txBody>
                    <a:bodyPr/>
                    <a:lstStyle/>
                    <a:p>
                      <a:pPr>
                        <a:buNone/>
                      </a:pPr>
                      <a:r>
                        <a:rPr lang="en-US"/>
                        <a:t>High power use</a:t>
                      </a:r>
                    </a:p>
                  </a:txBody>
                  <a:tcPr anchor="ctr"/>
                </a:tc>
                <a:tc>
                  <a:txBody>
                    <a:bodyPr/>
                    <a:lstStyle/>
                    <a:p>
                      <a:pPr>
                        <a:buNone/>
                      </a:pPr>
                      <a:r>
                        <a:rPr lang="en-US" dirty="0"/>
                        <a:t>Very low power (neuromorphic hardware)</a:t>
                      </a:r>
                    </a:p>
                  </a:txBody>
                  <a:tcPr anchor="ctr"/>
                </a:tc>
                <a:extLst>
                  <a:ext uri="{0D108BD9-81ED-4DB2-BD59-A6C34878D82A}">
                    <a16:rowId xmlns:a16="http://schemas.microsoft.com/office/drawing/2014/main" val="3087860794"/>
                  </a:ext>
                </a:extLst>
              </a:tr>
            </a:tbl>
          </a:graphicData>
        </a:graphic>
      </p:graphicFrame>
    </p:spTree>
    <p:extLst>
      <p:ext uri="{BB962C8B-B14F-4D97-AF65-F5344CB8AC3E}">
        <p14:creationId xmlns:p14="http://schemas.microsoft.com/office/powerpoint/2010/main" val="2757651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DDEC-B56D-B1EB-1003-8CAFDE0B3A5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C45E48A-DE17-93AF-29C3-442DB3B1247B}"/>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Biological Components Mapped to SNN Design</a:t>
            </a:r>
            <a:endParaRPr lang="fr-FR" sz="3200" b="1" dirty="0">
              <a:latin typeface="Palatino Linotype" panose="02040502050505030304" pitchFamily="18" charset="0"/>
            </a:endParaRPr>
          </a:p>
        </p:txBody>
      </p:sp>
      <p:graphicFrame>
        <p:nvGraphicFramePr>
          <p:cNvPr id="2" name="Table 1">
            <a:extLst>
              <a:ext uri="{FF2B5EF4-FFF2-40B4-BE49-F238E27FC236}">
                <a16:creationId xmlns:a16="http://schemas.microsoft.com/office/drawing/2014/main" id="{4E5E1439-6184-342E-3A1C-AF599A801D69}"/>
              </a:ext>
            </a:extLst>
          </p:cNvPr>
          <p:cNvGraphicFramePr>
            <a:graphicFrameLocks noGrp="1"/>
          </p:cNvGraphicFramePr>
          <p:nvPr>
            <p:extLst>
              <p:ext uri="{D42A27DB-BD31-4B8C-83A1-F6EECF244321}">
                <p14:modId xmlns:p14="http://schemas.microsoft.com/office/powerpoint/2010/main" val="2259181425"/>
              </p:ext>
            </p:extLst>
          </p:nvPr>
        </p:nvGraphicFramePr>
        <p:xfrm>
          <a:off x="838200" y="2721134"/>
          <a:ext cx="10515600" cy="2560320"/>
        </p:xfrm>
        <a:graphic>
          <a:graphicData uri="http://schemas.openxmlformats.org/drawingml/2006/table">
            <a:tbl>
              <a:tblPr firstRow="1">
                <a:tableStyleId>{10A1B5D5-9B99-4C35-A422-299274C87663}</a:tableStyleId>
              </a:tblPr>
              <a:tblGrid>
                <a:gridCol w="3505200">
                  <a:extLst>
                    <a:ext uri="{9D8B030D-6E8A-4147-A177-3AD203B41FA5}">
                      <a16:colId xmlns:a16="http://schemas.microsoft.com/office/drawing/2014/main" val="1710741001"/>
                    </a:ext>
                  </a:extLst>
                </a:gridCol>
                <a:gridCol w="3505200">
                  <a:extLst>
                    <a:ext uri="{9D8B030D-6E8A-4147-A177-3AD203B41FA5}">
                      <a16:colId xmlns:a16="http://schemas.microsoft.com/office/drawing/2014/main" val="3779484747"/>
                    </a:ext>
                  </a:extLst>
                </a:gridCol>
                <a:gridCol w="3505200">
                  <a:extLst>
                    <a:ext uri="{9D8B030D-6E8A-4147-A177-3AD203B41FA5}">
                      <a16:colId xmlns:a16="http://schemas.microsoft.com/office/drawing/2014/main" val="3257748979"/>
                    </a:ext>
                  </a:extLst>
                </a:gridCol>
              </a:tblGrid>
              <a:tr h="0">
                <a:tc>
                  <a:txBody>
                    <a:bodyPr/>
                    <a:lstStyle/>
                    <a:p>
                      <a:pPr>
                        <a:buNone/>
                      </a:pPr>
                      <a:r>
                        <a:rPr lang="en-US"/>
                        <a:t>Brain Element</a:t>
                      </a:r>
                    </a:p>
                  </a:txBody>
                  <a:tcPr anchor="ctr"/>
                </a:tc>
                <a:tc>
                  <a:txBody>
                    <a:bodyPr/>
                    <a:lstStyle/>
                    <a:p>
                      <a:pPr>
                        <a:buNone/>
                      </a:pPr>
                      <a:r>
                        <a:rPr lang="en-US"/>
                        <a:t>Role</a:t>
                      </a:r>
                    </a:p>
                  </a:txBody>
                  <a:tcPr anchor="ctr"/>
                </a:tc>
                <a:tc>
                  <a:txBody>
                    <a:bodyPr/>
                    <a:lstStyle/>
                    <a:p>
                      <a:pPr>
                        <a:buNone/>
                      </a:pPr>
                      <a:r>
                        <a:rPr lang="en-US"/>
                        <a:t>SNN Equivalent</a:t>
                      </a:r>
                    </a:p>
                  </a:txBody>
                  <a:tcPr anchor="ctr"/>
                </a:tc>
                <a:extLst>
                  <a:ext uri="{0D108BD9-81ED-4DB2-BD59-A6C34878D82A}">
                    <a16:rowId xmlns:a16="http://schemas.microsoft.com/office/drawing/2014/main" val="2274371693"/>
                  </a:ext>
                </a:extLst>
              </a:tr>
              <a:tr h="0">
                <a:tc>
                  <a:txBody>
                    <a:bodyPr/>
                    <a:lstStyle/>
                    <a:p>
                      <a:pPr>
                        <a:buNone/>
                      </a:pPr>
                      <a:r>
                        <a:rPr lang="en-US"/>
                        <a:t>Dendrites</a:t>
                      </a:r>
                    </a:p>
                  </a:txBody>
                  <a:tcPr anchor="ctr"/>
                </a:tc>
                <a:tc>
                  <a:txBody>
                    <a:bodyPr/>
                    <a:lstStyle/>
                    <a:p>
                      <a:pPr>
                        <a:buNone/>
                      </a:pPr>
                      <a:r>
                        <a:rPr lang="en-US"/>
                        <a:t>Receive input signals</a:t>
                      </a:r>
                    </a:p>
                  </a:txBody>
                  <a:tcPr anchor="ctr"/>
                </a:tc>
                <a:tc>
                  <a:txBody>
                    <a:bodyPr/>
                    <a:lstStyle/>
                    <a:p>
                      <a:pPr>
                        <a:buNone/>
                      </a:pPr>
                      <a:r>
                        <a:rPr lang="en-US"/>
                        <a:t>Weighted incoming spikes</a:t>
                      </a:r>
                    </a:p>
                  </a:txBody>
                  <a:tcPr anchor="ctr"/>
                </a:tc>
                <a:extLst>
                  <a:ext uri="{0D108BD9-81ED-4DB2-BD59-A6C34878D82A}">
                    <a16:rowId xmlns:a16="http://schemas.microsoft.com/office/drawing/2014/main" val="2905282025"/>
                  </a:ext>
                </a:extLst>
              </a:tr>
              <a:tr h="0">
                <a:tc>
                  <a:txBody>
                    <a:bodyPr/>
                    <a:lstStyle/>
                    <a:p>
                      <a:pPr>
                        <a:buNone/>
                      </a:pPr>
                      <a:r>
                        <a:rPr lang="en-US"/>
                        <a:t>Axon</a:t>
                      </a:r>
                    </a:p>
                  </a:txBody>
                  <a:tcPr anchor="ctr"/>
                </a:tc>
                <a:tc>
                  <a:txBody>
                    <a:bodyPr/>
                    <a:lstStyle/>
                    <a:p>
                      <a:pPr>
                        <a:buNone/>
                      </a:pPr>
                      <a:r>
                        <a:rPr lang="en-US"/>
                        <a:t>Transmits spike to next neuron</a:t>
                      </a:r>
                    </a:p>
                  </a:txBody>
                  <a:tcPr anchor="ctr"/>
                </a:tc>
                <a:tc>
                  <a:txBody>
                    <a:bodyPr/>
                    <a:lstStyle/>
                    <a:p>
                      <a:pPr>
                        <a:buNone/>
                      </a:pPr>
                      <a:r>
                        <a:rPr lang="en-US"/>
                        <a:t>Binary event propagation</a:t>
                      </a:r>
                    </a:p>
                  </a:txBody>
                  <a:tcPr anchor="ctr"/>
                </a:tc>
                <a:extLst>
                  <a:ext uri="{0D108BD9-81ED-4DB2-BD59-A6C34878D82A}">
                    <a16:rowId xmlns:a16="http://schemas.microsoft.com/office/drawing/2014/main" val="2014485742"/>
                  </a:ext>
                </a:extLst>
              </a:tr>
              <a:tr h="0">
                <a:tc>
                  <a:txBody>
                    <a:bodyPr/>
                    <a:lstStyle/>
                    <a:p>
                      <a:pPr>
                        <a:buNone/>
                      </a:pPr>
                      <a:r>
                        <a:rPr lang="en-US"/>
                        <a:t>Synapse</a:t>
                      </a:r>
                    </a:p>
                  </a:txBody>
                  <a:tcPr anchor="ctr"/>
                </a:tc>
                <a:tc>
                  <a:txBody>
                    <a:bodyPr/>
                    <a:lstStyle/>
                    <a:p>
                      <a:pPr>
                        <a:buNone/>
                      </a:pPr>
                      <a:r>
                        <a:rPr lang="en-US"/>
                        <a:t>Adjustable connection strength</a:t>
                      </a:r>
                    </a:p>
                  </a:txBody>
                  <a:tcPr anchor="ctr"/>
                </a:tc>
                <a:tc>
                  <a:txBody>
                    <a:bodyPr/>
                    <a:lstStyle/>
                    <a:p>
                      <a:pPr>
                        <a:buNone/>
                      </a:pPr>
                      <a:r>
                        <a:rPr lang="en-US"/>
                        <a:t>Trainable weight (w)</a:t>
                      </a:r>
                    </a:p>
                  </a:txBody>
                  <a:tcPr anchor="ctr"/>
                </a:tc>
                <a:extLst>
                  <a:ext uri="{0D108BD9-81ED-4DB2-BD59-A6C34878D82A}">
                    <a16:rowId xmlns:a16="http://schemas.microsoft.com/office/drawing/2014/main" val="444398649"/>
                  </a:ext>
                </a:extLst>
              </a:tr>
              <a:tr h="0">
                <a:tc>
                  <a:txBody>
                    <a:bodyPr/>
                    <a:lstStyle/>
                    <a:p>
                      <a:pPr>
                        <a:buNone/>
                      </a:pPr>
                      <a:r>
                        <a:rPr lang="en-US"/>
                        <a:t>Membrane potential</a:t>
                      </a:r>
                    </a:p>
                  </a:txBody>
                  <a:tcPr anchor="ctr"/>
                </a:tc>
                <a:tc>
                  <a:txBody>
                    <a:bodyPr/>
                    <a:lstStyle/>
                    <a:p>
                      <a:pPr>
                        <a:buNone/>
                      </a:pPr>
                      <a:r>
                        <a:rPr lang="en-US"/>
                        <a:t>Charge state</a:t>
                      </a:r>
                    </a:p>
                  </a:txBody>
                  <a:tcPr anchor="ctr"/>
                </a:tc>
                <a:tc>
                  <a:txBody>
                    <a:bodyPr/>
                    <a:lstStyle/>
                    <a:p>
                      <a:pPr>
                        <a:buNone/>
                      </a:pPr>
                      <a:r>
                        <a:rPr lang="en-US"/>
                        <a:t>Voltage (V)</a:t>
                      </a:r>
                    </a:p>
                  </a:txBody>
                  <a:tcPr anchor="ctr"/>
                </a:tc>
                <a:extLst>
                  <a:ext uri="{0D108BD9-81ED-4DB2-BD59-A6C34878D82A}">
                    <a16:rowId xmlns:a16="http://schemas.microsoft.com/office/drawing/2014/main" val="1547258338"/>
                  </a:ext>
                </a:extLst>
              </a:tr>
              <a:tr h="0">
                <a:tc>
                  <a:txBody>
                    <a:bodyPr/>
                    <a:lstStyle/>
                    <a:p>
                      <a:pPr>
                        <a:buNone/>
                      </a:pPr>
                      <a:r>
                        <a:rPr lang="en-US"/>
                        <a:t>Threshold</a:t>
                      </a:r>
                    </a:p>
                  </a:txBody>
                  <a:tcPr anchor="ctr"/>
                </a:tc>
                <a:tc>
                  <a:txBody>
                    <a:bodyPr/>
                    <a:lstStyle/>
                    <a:p>
                      <a:pPr>
                        <a:buNone/>
                      </a:pPr>
                      <a:r>
                        <a:rPr lang="en-US"/>
                        <a:t>Spike decision</a:t>
                      </a:r>
                    </a:p>
                  </a:txBody>
                  <a:tcPr anchor="ctr"/>
                </a:tc>
                <a:tc>
                  <a:txBody>
                    <a:bodyPr/>
                    <a:lstStyle/>
                    <a:p>
                      <a:pPr>
                        <a:buNone/>
                      </a:pPr>
                      <a:r>
                        <a:rPr lang="en-US" dirty="0"/>
                        <a:t>(</a:t>
                      </a:r>
                      <a:r>
                        <a:rPr lang="en-US" dirty="0" err="1"/>
                        <a:t>V</a:t>
                      </a:r>
                      <a:r>
                        <a:rPr lang="en-US" baseline="-25000" dirty="0" err="1"/>
                        <a:t>threshold</a:t>
                      </a:r>
                      <a:r>
                        <a:rPr lang="en-US" dirty="0"/>
                        <a:t>)</a:t>
                      </a:r>
                    </a:p>
                  </a:txBody>
                  <a:tcPr anchor="ctr"/>
                </a:tc>
                <a:extLst>
                  <a:ext uri="{0D108BD9-81ED-4DB2-BD59-A6C34878D82A}">
                    <a16:rowId xmlns:a16="http://schemas.microsoft.com/office/drawing/2014/main" val="3814767786"/>
                  </a:ext>
                </a:extLst>
              </a:tr>
              <a:tr h="0">
                <a:tc>
                  <a:txBody>
                    <a:bodyPr/>
                    <a:lstStyle/>
                    <a:p>
                      <a:pPr>
                        <a:buNone/>
                      </a:pPr>
                      <a:r>
                        <a:rPr lang="en-US"/>
                        <a:t>Refractory period</a:t>
                      </a:r>
                    </a:p>
                  </a:txBody>
                  <a:tcPr anchor="ctr"/>
                </a:tc>
                <a:tc>
                  <a:txBody>
                    <a:bodyPr/>
                    <a:lstStyle/>
                    <a:p>
                      <a:pPr>
                        <a:buNone/>
                      </a:pPr>
                      <a:r>
                        <a:rPr lang="en-US"/>
                        <a:t>Reset + rest time</a:t>
                      </a:r>
                    </a:p>
                  </a:txBody>
                  <a:tcPr anchor="ctr"/>
                </a:tc>
                <a:tc>
                  <a:txBody>
                    <a:bodyPr/>
                    <a:lstStyle/>
                    <a:p>
                      <a:pPr>
                        <a:buNone/>
                      </a:pPr>
                      <a:r>
                        <a:rPr lang="en-US" dirty="0"/>
                        <a:t>Forced (</a:t>
                      </a:r>
                      <a:r>
                        <a:rPr lang="en-US" dirty="0" err="1"/>
                        <a:t>V</a:t>
                      </a:r>
                      <a:r>
                        <a:rPr lang="en-US" baseline="-25000" dirty="0" err="1"/>
                        <a:t>reset</a:t>
                      </a:r>
                      <a:r>
                        <a:rPr lang="en-US" dirty="0"/>
                        <a:t>)</a:t>
                      </a:r>
                    </a:p>
                  </a:txBody>
                  <a:tcPr anchor="ctr"/>
                </a:tc>
                <a:extLst>
                  <a:ext uri="{0D108BD9-81ED-4DB2-BD59-A6C34878D82A}">
                    <a16:rowId xmlns:a16="http://schemas.microsoft.com/office/drawing/2014/main" val="2700323423"/>
                  </a:ext>
                </a:extLst>
              </a:tr>
            </a:tbl>
          </a:graphicData>
        </a:graphic>
      </p:graphicFrame>
    </p:spTree>
    <p:extLst>
      <p:ext uri="{BB962C8B-B14F-4D97-AF65-F5344CB8AC3E}">
        <p14:creationId xmlns:p14="http://schemas.microsoft.com/office/powerpoint/2010/main" val="2855241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931E-ADE0-ECCC-7793-B2CEDEC9910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2424F93-6E82-C2F4-C791-9D0AA0FDDB97}"/>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Biological Components Mapped to SNN Design</a:t>
            </a:r>
            <a:endParaRPr lang="fr-FR" sz="3200" b="1" dirty="0">
              <a:latin typeface="Palatino Linotype" panose="02040502050505030304" pitchFamily="18" charset="0"/>
            </a:endParaRPr>
          </a:p>
        </p:txBody>
      </p:sp>
      <p:pic>
        <p:nvPicPr>
          <p:cNvPr id="8194" name="Picture 2" descr="Supervised learning in spiking neural networks: A review of algorithms and  evaluations - ScienceDirect">
            <a:extLst>
              <a:ext uri="{FF2B5EF4-FFF2-40B4-BE49-F238E27FC236}">
                <a16:creationId xmlns:a16="http://schemas.microsoft.com/office/drawing/2014/main" id="{30381A9B-70D8-AE2E-E937-3693C527F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623" y="1254771"/>
            <a:ext cx="8192753" cy="513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933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39407-67D4-E8C7-6899-61F9E476104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A1E9CD1-3AED-EEC2-2071-2ADF010094AF}"/>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End-to-End SNN Pipeline</a:t>
            </a:r>
            <a:endParaRPr lang="fr-FR" sz="3200" b="1" dirty="0">
              <a:latin typeface="Palatino Linotype" panose="02040502050505030304" pitchFamily="18" charset="0"/>
            </a:endParaRPr>
          </a:p>
        </p:txBody>
      </p:sp>
      <p:pic>
        <p:nvPicPr>
          <p:cNvPr id="7" name="Picture 6" descr="A diagram of a brain activity&#10;&#10;AI-generated content may be incorrect.">
            <a:extLst>
              <a:ext uri="{FF2B5EF4-FFF2-40B4-BE49-F238E27FC236}">
                <a16:creationId xmlns:a16="http://schemas.microsoft.com/office/drawing/2014/main" id="{A5C9A11C-6BBF-97B8-E676-F2B42391A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753" y="1612231"/>
            <a:ext cx="5672381" cy="4753051"/>
          </a:xfrm>
          <a:prstGeom prst="rect">
            <a:avLst/>
          </a:prstGeom>
        </p:spPr>
      </p:pic>
      <p:pic>
        <p:nvPicPr>
          <p:cNvPr id="9" name="Picture 8" descr="A white sheet with black text and red text&#10;&#10;AI-generated content may be incorrect.">
            <a:extLst>
              <a:ext uri="{FF2B5EF4-FFF2-40B4-BE49-F238E27FC236}">
                <a16:creationId xmlns:a16="http://schemas.microsoft.com/office/drawing/2014/main" id="{41D17733-82E8-0B9E-8592-BDA7163EC20F}"/>
              </a:ext>
            </a:extLst>
          </p:cNvPr>
          <p:cNvPicPr>
            <a:picLocks noChangeAspect="1"/>
          </p:cNvPicPr>
          <p:nvPr/>
        </p:nvPicPr>
        <p:blipFill>
          <a:blip r:embed="rId4"/>
          <a:stretch>
            <a:fillRect/>
          </a:stretch>
        </p:blipFill>
        <p:spPr>
          <a:xfrm>
            <a:off x="927645" y="1254771"/>
            <a:ext cx="4426408" cy="5393229"/>
          </a:xfrm>
          <a:prstGeom prst="rect">
            <a:avLst/>
          </a:prstGeom>
        </p:spPr>
      </p:pic>
    </p:spTree>
    <p:extLst>
      <p:ext uri="{BB962C8B-B14F-4D97-AF65-F5344CB8AC3E}">
        <p14:creationId xmlns:p14="http://schemas.microsoft.com/office/powerpoint/2010/main" val="3528242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8D8C5-139C-5960-8E0A-71B9B893623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C4EFE3-81CE-C68E-B4D6-DCDD3A471605}"/>
              </a:ext>
            </a:extLst>
          </p:cNvPr>
          <p:cNvSpPr>
            <a:spLocks noGrp="1"/>
          </p:cNvSpPr>
          <p:nvPr>
            <p:ph type="body" sz="quarter" idx="10"/>
          </p:nvPr>
        </p:nvSpPr>
        <p:spPr>
          <a:xfrm>
            <a:off x="1825326" y="139421"/>
            <a:ext cx="11129030" cy="1127381"/>
          </a:xfrm>
        </p:spPr>
        <p:txBody>
          <a:bodyPr/>
          <a:lstStyle/>
          <a:p>
            <a:pPr algn="l"/>
            <a:r>
              <a:rPr lang="en-US" sz="3200" b="1" dirty="0">
                <a:latin typeface="Palatino Linotype" panose="02040502050505030304" pitchFamily="18" charset="0"/>
              </a:rPr>
              <a:t>Principal</a:t>
            </a:r>
            <a:endParaRPr lang="fr-FR" sz="3200" b="1" u="none" strike="noStrike" baseline="0" dirty="0">
              <a:latin typeface="Palatino Linotype" panose="02040502050505030304" pitchFamily="18" charset="0"/>
            </a:endParaRPr>
          </a:p>
        </p:txBody>
      </p:sp>
    </p:spTree>
    <p:extLst>
      <p:ext uri="{BB962C8B-B14F-4D97-AF65-F5344CB8AC3E}">
        <p14:creationId xmlns:p14="http://schemas.microsoft.com/office/powerpoint/2010/main" val="3065268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BC8F0-56A5-343A-659A-ACA2EB3AE21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A24ADA47-76EA-A673-B86B-33CEA08EF0D6}"/>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err="1">
                <a:latin typeface="Palatino"/>
              </a:rPr>
              <a:t>Liquid</a:t>
            </a:r>
            <a:r>
              <a:rPr lang="fr-FR" sz="4000" b="1" dirty="0">
                <a:latin typeface="Palatino"/>
              </a:rPr>
              <a:t> neural </a:t>
            </a:r>
            <a:r>
              <a:rPr lang="fr-FR" sz="4000" b="1" dirty="0" err="1">
                <a:latin typeface="Palatino"/>
              </a:rPr>
              <a:t>netwok</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2757119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1B6A-0884-ABA7-6ECA-355169E0D19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84C839-CB1A-B757-51E0-E667D16ED077}"/>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Biological Inspiration: C. elegans</a:t>
            </a:r>
            <a:endParaRPr lang="fr-FR" sz="3200" b="1" dirty="0">
              <a:latin typeface="Palatino Linotype" panose="02040502050505030304" pitchFamily="18" charset="0"/>
            </a:endParaRPr>
          </a:p>
        </p:txBody>
      </p:sp>
      <p:pic>
        <p:nvPicPr>
          <p:cNvPr id="11" name="Picture 10" descr="A diagram of a cell&#10;&#10;AI-generated content may be incorrect.">
            <a:extLst>
              <a:ext uri="{FF2B5EF4-FFF2-40B4-BE49-F238E27FC236}">
                <a16:creationId xmlns:a16="http://schemas.microsoft.com/office/drawing/2014/main" id="{21FCF5EA-96E3-2D37-38DE-2CC76386DD24}"/>
              </a:ext>
            </a:extLst>
          </p:cNvPr>
          <p:cNvPicPr>
            <a:picLocks noChangeAspect="1"/>
          </p:cNvPicPr>
          <p:nvPr/>
        </p:nvPicPr>
        <p:blipFill>
          <a:blip r:embed="rId3"/>
          <a:stretch>
            <a:fillRect/>
          </a:stretch>
        </p:blipFill>
        <p:spPr>
          <a:xfrm>
            <a:off x="699927" y="1655167"/>
            <a:ext cx="11129030" cy="4913030"/>
          </a:xfrm>
          <a:prstGeom prst="rect">
            <a:avLst/>
          </a:prstGeom>
        </p:spPr>
      </p:pic>
    </p:spTree>
    <p:extLst>
      <p:ext uri="{BB962C8B-B14F-4D97-AF65-F5344CB8AC3E}">
        <p14:creationId xmlns:p14="http://schemas.microsoft.com/office/powerpoint/2010/main" val="1694589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102E7-2E88-943D-C505-8B41BC81B52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8F97D3-787C-E917-B8D7-E4F49A7F6F7C}"/>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Biological Inspiration: C. elegans</a:t>
            </a:r>
            <a:endParaRPr lang="fr-FR" sz="3200" b="1" dirty="0">
              <a:latin typeface="Palatino Linotype" panose="02040502050505030304" pitchFamily="18" charset="0"/>
            </a:endParaRPr>
          </a:p>
        </p:txBody>
      </p:sp>
      <p:sp>
        <p:nvSpPr>
          <p:cNvPr id="7" name="TextBox 6">
            <a:extLst>
              <a:ext uri="{FF2B5EF4-FFF2-40B4-BE49-F238E27FC236}">
                <a16:creationId xmlns:a16="http://schemas.microsoft.com/office/drawing/2014/main" id="{53F36C3E-83DB-C453-171F-7C1DBCAB5C95}"/>
              </a:ext>
            </a:extLst>
          </p:cNvPr>
          <p:cNvSpPr txBox="1"/>
          <p:nvPr/>
        </p:nvSpPr>
        <p:spPr>
          <a:xfrm>
            <a:off x="363043" y="1797660"/>
            <a:ext cx="6494957" cy="4770537"/>
          </a:xfrm>
          <a:prstGeom prst="rect">
            <a:avLst/>
          </a:prstGeom>
          <a:noFill/>
        </p:spPr>
        <p:txBody>
          <a:bodyPr wrap="square">
            <a:spAutoFit/>
          </a:bodyPr>
          <a:lstStyle/>
          <a:p>
            <a:r>
              <a:rPr lang="en-US" sz="1600" dirty="0"/>
              <a:t>While SNNs mimic the </a:t>
            </a:r>
            <a:r>
              <a:rPr lang="en-US" sz="1600" b="1" dirty="0"/>
              <a:t>firing</a:t>
            </a:r>
            <a:r>
              <a:rPr lang="en-US" sz="1600" dirty="0"/>
              <a:t> of a neuron (the lightning), LNNs mimic the </a:t>
            </a:r>
            <a:r>
              <a:rPr lang="en-US" sz="1600" b="1" dirty="0"/>
              <a:t>chemistry</a:t>
            </a:r>
            <a:r>
              <a:rPr lang="en-US" sz="1600" dirty="0"/>
              <a:t> of a neuron (the water).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LNNs are inspired by the nervous system of </a:t>
            </a:r>
            <a:r>
              <a:rPr lang="en-US" sz="1600" i="1" dirty="0"/>
              <a:t>C. elegans</a:t>
            </a:r>
            <a:r>
              <a:rPr lang="en-US" sz="1600" dirty="0"/>
              <a:t> (a worm with </a:t>
            </a:r>
            <a:r>
              <a:rPr lang="en-US" sz="1600" b="1" dirty="0"/>
              <a:t>302 neurons</a:t>
            </a:r>
            <a:r>
              <a:rPr lang="en-US" sz="1600" dirty="0"/>
              <a:t>).</a:t>
            </a:r>
          </a:p>
          <a:p>
            <a:pPr marL="285750" indent="-285750">
              <a:buFont typeface="Arial" panose="020B0604020202020204" pitchFamily="34" charset="0"/>
              <a:buChar char="•"/>
            </a:pPr>
            <a:r>
              <a:rPr lang="en-US" sz="1600" dirty="0"/>
              <a:t>Despite its simplicity, it performs complex behavior (navigation, learning, adaptation).</a:t>
            </a:r>
          </a:p>
          <a:p>
            <a:pPr marL="285750" indent="-285750">
              <a:buFont typeface="Arial" panose="020B0604020202020204" pitchFamily="34" charset="0"/>
              <a:buChar char="•"/>
            </a:pPr>
            <a:r>
              <a:rPr lang="en-US" sz="1600" dirty="0"/>
              <a:t>Unlike human neurons, </a:t>
            </a:r>
            <a:r>
              <a:rPr lang="en-US" sz="1600" i="1" dirty="0"/>
              <a:t>C. elegans</a:t>
            </a:r>
            <a:r>
              <a:rPr lang="en-US" sz="1600" dirty="0"/>
              <a:t> neurons use </a:t>
            </a:r>
            <a:r>
              <a:rPr lang="en-US" sz="1600" b="1" dirty="0"/>
              <a:t>slow chemical synapses</a:t>
            </a:r>
            <a:r>
              <a:rPr lang="en-US" sz="1600" dirty="0"/>
              <a:t> with dynamics that change continuously.</a:t>
            </a:r>
          </a:p>
          <a:p>
            <a:pPr marL="285750" indent="-285750">
              <a:buFont typeface="Arial" panose="020B0604020202020204" pitchFamily="34" charset="0"/>
              <a:buChar char="•"/>
            </a:pPr>
            <a:r>
              <a:rPr lang="en-US" sz="1600" dirty="0"/>
              <a:t>This leads to the “Liquid” analogy:</a:t>
            </a:r>
          </a:p>
          <a:p>
            <a:pPr marL="742950" lvl="1" indent="-285750">
              <a:buFont typeface="Arial" panose="020B0604020202020204" pitchFamily="34" charset="0"/>
              <a:buChar char="•"/>
            </a:pPr>
            <a:r>
              <a:rPr lang="en-US" sz="1600" dirty="0"/>
              <a:t>Connections are not fixed—they </a:t>
            </a:r>
            <a:r>
              <a:rPr lang="en-US" sz="1600" b="1" dirty="0"/>
              <a:t>change during computation</a:t>
            </a:r>
            <a:r>
              <a:rPr lang="en-US" sz="1600" dirty="0"/>
              <a:t>.</a:t>
            </a:r>
          </a:p>
          <a:p>
            <a:pPr marL="457200" lvl="1"/>
            <a:endParaRPr lang="en-US" sz="1600" dirty="0"/>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Classical NNs = rigid pipes with fixed valves.</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LNNs = flexible pipes whose shape changes as water flows.</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Time constants and responses vary based on </a:t>
            </a:r>
            <a:r>
              <a:rPr lang="en-US" altLang="en-US" sz="1600" b="1" dirty="0">
                <a:latin typeface="Arial" panose="020B0604020202020204" pitchFamily="34" charset="0"/>
              </a:rPr>
              <a:t>current input</a:t>
            </a:r>
            <a:r>
              <a:rPr lang="en-US" altLang="en-US" sz="1600" dirty="0">
                <a:latin typeface="Arial" panose="020B0604020202020204" pitchFamily="34" charset="0"/>
              </a:rPr>
              <a:t> and </a:t>
            </a:r>
            <a:r>
              <a:rPr lang="en-US" altLang="en-US" sz="1600" b="1" dirty="0">
                <a:latin typeface="Arial" panose="020B0604020202020204" pitchFamily="34" charset="0"/>
              </a:rPr>
              <a:t>current state</a:t>
            </a:r>
            <a:r>
              <a:rPr lang="en-US" altLang="en-US" sz="1600" dirty="0">
                <a:latin typeface="Arial" panose="020B0604020202020204" pitchFamily="34" charset="0"/>
              </a:rPr>
              <a:t>.</a:t>
            </a:r>
          </a:p>
          <a:p>
            <a:pPr marL="285750" lvl="0" indent="-285750" defTabSz="91440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Network becomes adaptive in real-time.</a:t>
            </a:r>
          </a:p>
        </p:txBody>
      </p:sp>
      <p:pic>
        <p:nvPicPr>
          <p:cNvPr id="11267" name="Picture 3" descr="RNNs Are Outdated: How Liquid Neural Networks Are Changing ...">
            <a:extLst>
              <a:ext uri="{FF2B5EF4-FFF2-40B4-BE49-F238E27FC236}">
                <a16:creationId xmlns:a16="http://schemas.microsoft.com/office/drawing/2014/main" id="{C2600B11-B7DE-F5C3-ED8D-2B131DE3A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09274"/>
            <a:ext cx="5116178" cy="393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88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8BECC-2BC0-CDF3-42FA-1E7847E4E1C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48CD1B0-65AF-5D57-D0DE-41DE13D209F6}"/>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Core Concept: Liquid Time Constants</a:t>
            </a:r>
            <a:endParaRPr lang="fr-FR" sz="3200" b="1" dirty="0">
              <a:latin typeface="Palatino Linotype" panose="02040502050505030304" pitchFamily="18" charset="0"/>
            </a:endParaRPr>
          </a:p>
        </p:txBody>
      </p:sp>
      <p:sp>
        <p:nvSpPr>
          <p:cNvPr id="2" name="Rectangle 1">
            <a:extLst>
              <a:ext uri="{FF2B5EF4-FFF2-40B4-BE49-F238E27FC236}">
                <a16:creationId xmlns:a16="http://schemas.microsoft.com/office/drawing/2014/main" id="{8FBE62BE-E3AF-62C2-FA8A-3ADD0C2E8E02}"/>
              </a:ext>
            </a:extLst>
          </p:cNvPr>
          <p:cNvSpPr>
            <a:spLocks noChangeArrowheads="1"/>
          </p:cNvSpPr>
          <p:nvPr/>
        </p:nvSpPr>
        <p:spPr bwMode="auto">
          <a:xfrm>
            <a:off x="1193132" y="1777650"/>
            <a:ext cx="9805736"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Google Sans Text"/>
              </a:rPr>
              <a:t>In standard networks (and SNNs), the behavior of the neuron is fixed during the forward pass.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Google Sans Text"/>
              </a:rPr>
              <a:t>In LNNs, the Time Constant —which dictates how fast a neuron reacts—is not a fixed number. It is input-dependent.</a:t>
            </a:r>
            <a:endParaRPr kumimoji="0" lang="en-US" altLang="en-US"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Google Sans Text"/>
              </a:rPr>
              <a:t>Sudden Input:</a:t>
            </a:r>
            <a:r>
              <a:rPr kumimoji="0" lang="en-US" altLang="en-US" sz="2400" b="0" i="0" u="none" strike="noStrike" cap="none" normalizeH="0" baseline="0" dirty="0">
                <a:ln>
                  <a:noFill/>
                </a:ln>
                <a:solidFill>
                  <a:schemeClr val="tx1"/>
                </a:solidFill>
                <a:effectLst/>
                <a:latin typeface="Google Sans Text"/>
              </a:rPr>
              <a:t> The time constant drops -&gt; Neuron reacts instantly (fast reflex).</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Google Sans Text"/>
              </a:rPr>
              <a:t>Slow Input:</a:t>
            </a:r>
            <a:r>
              <a:rPr kumimoji="0" lang="en-US" altLang="en-US" sz="2400" b="0" i="0" u="none" strike="noStrike" cap="none" normalizeH="0" baseline="0" dirty="0">
                <a:ln>
                  <a:noFill/>
                </a:ln>
                <a:solidFill>
                  <a:schemeClr val="tx1"/>
                </a:solidFill>
                <a:effectLst/>
                <a:latin typeface="Google Sans Text"/>
              </a:rPr>
              <a:t> The time constant rises -&gt; Neuron ignores noise and looks at the long-term trend (memory).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Google Sans Text"/>
              </a:rPr>
              <a:t>This allows LNNs to understand </a:t>
            </a:r>
            <a:r>
              <a:rPr kumimoji="0" lang="en-US" altLang="en-US" sz="2400" b="1" i="0" u="none" strike="noStrike" cap="none" normalizeH="0" baseline="0" dirty="0">
                <a:ln>
                  <a:noFill/>
                </a:ln>
                <a:solidFill>
                  <a:schemeClr val="tx1"/>
                </a:solidFill>
                <a:effectLst/>
                <a:latin typeface="Google Sans Text"/>
              </a:rPr>
              <a:t>Cause and Effect</a:t>
            </a:r>
            <a:r>
              <a:rPr kumimoji="0" lang="en-US" altLang="en-US" sz="2400" b="0" i="0" u="none" strike="noStrike" cap="none" normalizeH="0" baseline="0" dirty="0">
                <a:ln>
                  <a:noFill/>
                </a:ln>
                <a:solidFill>
                  <a:schemeClr val="tx1"/>
                </a:solidFill>
                <a:effectLst/>
                <a:latin typeface="Google Sans Text"/>
              </a:rPr>
              <a:t> better than any other network.</a:t>
            </a:r>
            <a:r>
              <a:rPr kumimoji="0" lang="en-US" altLang="en-US" sz="1600" b="0" i="0" u="none" strike="noStrike" cap="none" normalizeH="0" baseline="30000" dirty="0">
                <a:ln>
                  <a:noFill/>
                </a:ln>
                <a:solidFill>
                  <a:schemeClr val="tx1"/>
                </a:solidFill>
                <a:effectLst/>
                <a:latin typeface="Google Sans Text"/>
              </a:rPr>
              <a:t>9</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9938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F027C-4BAC-583B-B625-007863C3DC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2BAE8CD-B825-1F2C-A088-9A8E97DDE167}"/>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Core Concept: Liquid Time Constants</a:t>
            </a:r>
            <a:endParaRPr lang="fr-FR" sz="3200" b="1" dirty="0">
              <a:latin typeface="Palatino Linotype" panose="02040502050505030304" pitchFamily="18" charset="0"/>
            </a:endParaRPr>
          </a:p>
        </p:txBody>
      </p:sp>
      <p:pic>
        <p:nvPicPr>
          <p:cNvPr id="5" name="Picture 4" descr="A diagram of a neuron&#10;&#10;AI-generated content may be incorrect.">
            <a:extLst>
              <a:ext uri="{FF2B5EF4-FFF2-40B4-BE49-F238E27FC236}">
                <a16:creationId xmlns:a16="http://schemas.microsoft.com/office/drawing/2014/main" id="{393DBDAF-CF3B-27D1-B5C0-0C01890E05F1}"/>
              </a:ext>
            </a:extLst>
          </p:cNvPr>
          <p:cNvPicPr>
            <a:picLocks noChangeAspect="1"/>
          </p:cNvPicPr>
          <p:nvPr/>
        </p:nvPicPr>
        <p:blipFill>
          <a:blip r:embed="rId3"/>
          <a:stretch>
            <a:fillRect/>
          </a:stretch>
        </p:blipFill>
        <p:spPr>
          <a:xfrm>
            <a:off x="1627027" y="1919301"/>
            <a:ext cx="8937945" cy="4097352"/>
          </a:xfrm>
          <a:prstGeom prst="rect">
            <a:avLst/>
          </a:prstGeom>
        </p:spPr>
      </p:pic>
    </p:spTree>
    <p:extLst>
      <p:ext uri="{BB962C8B-B14F-4D97-AF65-F5344CB8AC3E}">
        <p14:creationId xmlns:p14="http://schemas.microsoft.com/office/powerpoint/2010/main" val="1004368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79180-6835-17BC-8546-947744193C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E5F2FCF-0C35-4961-6BEF-D3332573EDB8}"/>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Fundamental ODE Dynamics</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E53328A-D3FD-3ADA-1723-5D5C87ABCC9C}"/>
                  </a:ext>
                </a:extLst>
              </p:cNvPr>
              <p:cNvSpPr txBox="1"/>
              <p:nvPr/>
            </p:nvSpPr>
            <p:spPr>
              <a:xfrm>
                <a:off x="905375" y="1828297"/>
                <a:ext cx="9056772" cy="4444102"/>
              </a:xfrm>
              <a:prstGeom prst="rect">
                <a:avLst/>
              </a:prstGeom>
              <a:noFill/>
            </p:spPr>
            <p:txBody>
              <a:bodyPr wrap="square">
                <a:spAutoFit/>
              </a:bodyPr>
              <a:lstStyle/>
              <a:p>
                <a:pPr>
                  <a:buNone/>
                </a:pPr>
                <a:r>
                  <a:rPr lang="en-US" sz="2000" dirty="0"/>
                  <a:t>LNNs are based on Ordinary Differential Equations (ODEs). Instead of calculating the state at step t+1, we calculate the rate of change of the state.</a:t>
                </a:r>
              </a:p>
              <a:p>
                <a:pPr>
                  <a:buNone/>
                </a:pPr>
                <a:endParaRPr lang="en-US" sz="2000" dirty="0"/>
              </a:p>
              <a:p>
                <a:pPr>
                  <a:buNone/>
                </a:pPr>
                <a:r>
                  <a:rPr lang="en-US" sz="2000" dirty="0"/>
                  <a:t>The hidden state evolves through a differential equation:</a:t>
                </a:r>
              </a:p>
              <a:p>
                <a:pPr>
                  <a:buNone/>
                </a:pPr>
                <a14:m>
                  <m:oMathPara xmlns:m="http://schemas.openxmlformats.org/officeDocument/2006/math">
                    <m:oMathParaPr>
                      <m:jc m:val="centerGroup"/>
                    </m:oMathParaPr>
                    <m:oMath xmlns:m="http://schemas.openxmlformats.org/officeDocument/2006/math">
                      <m:f>
                        <m:fPr>
                          <m:ctrlPr>
                            <a:rPr lang="ar-MA" sz="2000" i="1">
                              <a:latin typeface="Cambria Math" panose="02040503050406030204" pitchFamily="18" charset="0"/>
                            </a:rPr>
                          </m:ctrlPr>
                        </m:fPr>
                        <m:num>
                          <m:r>
                            <a:rPr lang="ar-MA" sz="2000" i="1">
                              <a:latin typeface="Cambria Math" panose="02040503050406030204" pitchFamily="18" charset="0"/>
                            </a:rPr>
                            <m:t>𝑑𝑥</m:t>
                          </m:r>
                          <m:d>
                            <m:dPr>
                              <m:ctrlPr>
                                <a:rPr lang="ar-MA" sz="2000" i="1">
                                  <a:latin typeface="Cambria Math" panose="02040503050406030204" pitchFamily="18" charset="0"/>
                                </a:rPr>
                              </m:ctrlPr>
                            </m:dPr>
                            <m:e>
                              <m:r>
                                <a:rPr lang="ar-MA" sz="2000" i="1">
                                  <a:latin typeface="Cambria Math" panose="02040503050406030204" pitchFamily="18" charset="0"/>
                                </a:rPr>
                                <m:t>𝑡</m:t>
                              </m:r>
                            </m:e>
                          </m:d>
                        </m:num>
                        <m:den>
                          <m:r>
                            <a:rPr lang="ar-MA" sz="2000" i="1">
                              <a:latin typeface="Cambria Math" panose="02040503050406030204" pitchFamily="18" charset="0"/>
                            </a:rPr>
                            <m:t>𝑑𝑡</m:t>
                          </m:r>
                        </m:den>
                      </m:f>
                      <m:r>
                        <a:rPr lang="ar-MA" sz="2000" i="0">
                          <a:latin typeface="Cambria Math" panose="02040503050406030204" pitchFamily="18" charset="0"/>
                        </a:rPr>
                        <m:t>=−</m:t>
                      </m:r>
                      <m:d>
                        <m:dPr>
                          <m:begChr m:val="["/>
                          <m:endChr m:val="]"/>
                          <m:ctrlPr>
                            <a:rPr lang="ar-MA" sz="2000" i="1">
                              <a:latin typeface="Cambria Math" panose="02040503050406030204" pitchFamily="18" charset="0"/>
                            </a:rPr>
                          </m:ctrlPr>
                        </m:dPr>
                        <m:e>
                          <m:f>
                            <m:fPr>
                              <m:ctrlPr>
                                <a:rPr lang="ar-MA" sz="2000" i="1">
                                  <a:latin typeface="Cambria Math" panose="02040503050406030204" pitchFamily="18" charset="0"/>
                                </a:rPr>
                              </m:ctrlPr>
                            </m:fPr>
                            <m:num>
                              <m:r>
                                <a:rPr lang="ar-MA" sz="2000" i="0">
                                  <a:latin typeface="Cambria Math" panose="02040503050406030204" pitchFamily="18" charset="0"/>
                                </a:rPr>
                                <m:t>1</m:t>
                              </m:r>
                            </m:num>
                            <m:den>
                              <m:sSub>
                                <m:sSubPr>
                                  <m:ctrlPr>
                                    <a:rPr lang="ar-MA" sz="2000" i="1">
                                      <a:latin typeface="Cambria Math" panose="02040503050406030204" pitchFamily="18" charset="0"/>
                                    </a:rPr>
                                  </m:ctrlPr>
                                </m:sSubPr>
                                <m:e>
                                  <m:r>
                                    <a:rPr lang="ar-MA" sz="2000" i="1">
                                      <a:latin typeface="Cambria Math" panose="02040503050406030204" pitchFamily="18" charset="0"/>
                                    </a:rPr>
                                    <m:t>𝜏</m:t>
                                  </m:r>
                                </m:e>
                                <m:sub>
                                  <m:r>
                                    <a:rPr lang="ar-MA" sz="2000" i="1">
                                      <a:latin typeface="Cambria Math" panose="02040503050406030204" pitchFamily="18" charset="0"/>
                                    </a:rPr>
                                    <m:t>𝑠𝑦𝑠</m:t>
                                  </m:r>
                                </m:sub>
                              </m:sSub>
                              <m:d>
                                <m:dPr>
                                  <m:ctrlPr>
                                    <a:rPr lang="ar-MA" sz="2000" i="1">
                                      <a:latin typeface="Cambria Math" panose="02040503050406030204" pitchFamily="18" charset="0"/>
                                    </a:rPr>
                                  </m:ctrlPr>
                                </m:dPr>
                                <m:e>
                                  <m:r>
                                    <a:rPr lang="ar-MA" sz="2000" i="1">
                                      <a:latin typeface="Cambria Math" panose="02040503050406030204" pitchFamily="18" charset="0"/>
                                    </a:rPr>
                                    <m:t>𝑡</m:t>
                                  </m:r>
                                </m:e>
                              </m:d>
                            </m:den>
                          </m:f>
                        </m:e>
                      </m:d>
                      <m:d>
                        <m:dPr>
                          <m:ctrlPr>
                            <a:rPr lang="ar-MA" sz="2000" i="1">
                              <a:latin typeface="Cambria Math" panose="02040503050406030204" pitchFamily="18" charset="0"/>
                            </a:rPr>
                          </m:ctrlPr>
                        </m:dPr>
                        <m:e>
                          <m:r>
                            <a:rPr lang="ar-MA" sz="2000" i="1">
                              <a:latin typeface="Cambria Math" panose="02040503050406030204" pitchFamily="18" charset="0"/>
                            </a:rPr>
                            <m:t>𝑥</m:t>
                          </m:r>
                          <m:d>
                            <m:dPr>
                              <m:ctrlPr>
                                <a:rPr lang="ar-MA" sz="2000" i="1">
                                  <a:latin typeface="Cambria Math" panose="02040503050406030204" pitchFamily="18" charset="0"/>
                                </a:rPr>
                              </m:ctrlPr>
                            </m:dPr>
                            <m:e>
                              <m:r>
                                <a:rPr lang="ar-MA" sz="2000" i="1">
                                  <a:latin typeface="Cambria Math" panose="02040503050406030204" pitchFamily="18" charset="0"/>
                                </a:rPr>
                                <m:t>𝑡</m:t>
                              </m:r>
                            </m:e>
                          </m:d>
                          <m:r>
                            <a:rPr lang="ar-MA" sz="2000" i="0">
                              <a:latin typeface="Cambria Math" panose="02040503050406030204" pitchFamily="18" charset="0"/>
                            </a:rPr>
                            <m:t>−</m:t>
                          </m:r>
                          <m:r>
                            <a:rPr lang="ar-MA" sz="2000" i="1">
                              <a:latin typeface="Cambria Math" panose="02040503050406030204" pitchFamily="18" charset="0"/>
                            </a:rPr>
                            <m:t>𝐴</m:t>
                          </m:r>
                        </m:e>
                      </m:d>
                    </m:oMath>
                  </m:oMathPara>
                </a14:m>
                <a:endParaRPr lang="ar-MA" sz="2000" dirty="0"/>
              </a:p>
              <a:p>
                <a:pPr>
                  <a:buNone/>
                </a:pPr>
                <a:r>
                  <a:rPr lang="en-US" sz="2000" dirty="0"/>
                  <a:t>Liquid time constant:</a:t>
                </a:r>
              </a:p>
              <a:p>
                <a:pPr>
                  <a:buNone/>
                </a:pPr>
                <a14:m>
                  <m:oMathPara xmlns:m="http://schemas.openxmlformats.org/officeDocument/2006/math">
                    <m:oMathParaPr>
                      <m:jc m:val="centerGroup"/>
                    </m:oMathParaPr>
                    <m:oMath xmlns:m="http://schemas.openxmlformats.org/officeDocument/2006/math">
                      <m:sSub>
                        <m:sSubPr>
                          <m:ctrlPr>
                            <a:rPr lang="ar-MA" sz="2000" i="1">
                              <a:latin typeface="Cambria Math" panose="02040503050406030204" pitchFamily="18" charset="0"/>
                            </a:rPr>
                          </m:ctrlPr>
                        </m:sSubPr>
                        <m:e>
                          <m:r>
                            <a:rPr lang="ar-MA" sz="2000" i="1">
                              <a:latin typeface="Cambria Math" panose="02040503050406030204" pitchFamily="18" charset="0"/>
                            </a:rPr>
                            <m:t>𝜏</m:t>
                          </m:r>
                        </m:e>
                        <m:sub>
                          <m:r>
                            <a:rPr lang="ar-MA" sz="2000" i="1">
                              <a:latin typeface="Cambria Math" panose="02040503050406030204" pitchFamily="18" charset="0"/>
                            </a:rPr>
                            <m:t>𝑠𝑦𝑠</m:t>
                          </m:r>
                        </m:sub>
                      </m:sSub>
                      <m:d>
                        <m:dPr>
                          <m:sepChr m:val=","/>
                          <m:ctrlPr>
                            <a:rPr lang="ar-MA" sz="2000" i="1">
                              <a:latin typeface="Cambria Math" panose="02040503050406030204" pitchFamily="18" charset="0"/>
                            </a:rPr>
                          </m:ctrlPr>
                        </m:dPr>
                        <m:e>
                          <m:r>
                            <a:rPr lang="ar-MA" sz="2000" i="1">
                              <a:latin typeface="Cambria Math" panose="02040503050406030204" pitchFamily="18" charset="0"/>
                            </a:rPr>
                            <m:t>𝐼</m:t>
                          </m:r>
                        </m:e>
                        <m:e>
                          <m:r>
                            <a:rPr lang="ar-MA" sz="2000" i="1">
                              <a:latin typeface="Cambria Math" panose="02040503050406030204" pitchFamily="18" charset="0"/>
                            </a:rPr>
                            <m:t>𝑡</m:t>
                          </m:r>
                        </m:e>
                      </m:d>
                      <m:r>
                        <a:rPr lang="ar-MA" sz="2000" i="0">
                          <a:latin typeface="Cambria Math" panose="02040503050406030204" pitchFamily="18" charset="0"/>
                        </a:rPr>
                        <m:t>=</m:t>
                      </m:r>
                      <m:f>
                        <m:fPr>
                          <m:ctrlPr>
                            <a:rPr lang="ar-MA" sz="2000" i="1">
                              <a:latin typeface="Cambria Math" panose="02040503050406030204" pitchFamily="18" charset="0"/>
                            </a:rPr>
                          </m:ctrlPr>
                        </m:fPr>
                        <m:num>
                          <m:r>
                            <a:rPr lang="ar-MA" sz="2000" i="1">
                              <a:latin typeface="Cambria Math" panose="02040503050406030204" pitchFamily="18" charset="0"/>
                            </a:rPr>
                            <m:t>𝜏</m:t>
                          </m:r>
                        </m:num>
                        <m:den>
                          <m:r>
                            <a:rPr lang="ar-MA" sz="2000" i="0">
                              <a:latin typeface="Cambria Math" panose="02040503050406030204" pitchFamily="18" charset="0"/>
                            </a:rPr>
                            <m:t>1</m:t>
                          </m:r>
                          <m:r>
                            <a:rPr lang="ar-MA" sz="2000" i="0">
                              <a:latin typeface="Cambria Math" panose="02040503050406030204" pitchFamily="18" charset="0"/>
                            </a:rPr>
                            <m:t>+</m:t>
                          </m:r>
                          <m:r>
                            <a:rPr lang="ar-MA" sz="2000" i="1">
                              <a:latin typeface="Cambria Math" panose="02040503050406030204" pitchFamily="18" charset="0"/>
                            </a:rPr>
                            <m:t>𝜏</m:t>
                          </m:r>
                          <m:r>
                            <a:rPr lang="ar-MA" sz="2000" i="1">
                              <a:latin typeface="Cambria Math" panose="02040503050406030204" pitchFamily="18" charset="0"/>
                            </a:rPr>
                            <m:t>𝑓</m:t>
                          </m:r>
                          <m:d>
                            <m:dPr>
                              <m:sepChr m:val=","/>
                              <m:ctrlPr>
                                <a:rPr lang="ar-MA" sz="2000" i="1">
                                  <a:latin typeface="Cambria Math" panose="02040503050406030204" pitchFamily="18" charset="0"/>
                                </a:rPr>
                              </m:ctrlPr>
                            </m:dPr>
                            <m:e>
                              <m:r>
                                <a:rPr lang="ar-MA" sz="2000" i="1">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e>
                            <m:e>
                              <m:r>
                                <a:rPr lang="ar-MA" sz="2000" i="1">
                                  <a:latin typeface="Cambria Math" panose="02040503050406030204" pitchFamily="18" charset="0"/>
                                </a:rPr>
                                <m:t>𝐼</m:t>
                              </m:r>
                              <m:d>
                                <m:dPr>
                                  <m:ctrlPr>
                                    <a:rPr lang="ar-MA" sz="2000" i="1">
                                      <a:latin typeface="Cambria Math" panose="02040503050406030204" pitchFamily="18" charset="0"/>
                                    </a:rPr>
                                  </m:ctrlPr>
                                </m:dPr>
                                <m:e>
                                  <m:r>
                                    <a:rPr lang="ar-MA" sz="2000" i="1">
                                      <a:latin typeface="Cambria Math" panose="02040503050406030204" pitchFamily="18" charset="0"/>
                                    </a:rPr>
                                    <m:t>𝑡</m:t>
                                  </m:r>
                                </m:e>
                              </m:d>
                            </m:e>
                          </m:d>
                        </m:den>
                      </m:f>
                    </m:oMath>
                  </m:oMathPara>
                </a14:m>
                <a:endParaRPr lang="ar-MA" sz="2000" dirty="0"/>
              </a:p>
              <a:p>
                <a:pPr>
                  <a:buNone/>
                </a:pPr>
                <a:r>
                  <a:rPr lang="en-US" sz="2000" dirty="0"/>
                  <a:t>Where:</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𝑥</m:t>
                    </m:r>
                    <m:d>
                      <m:dPr>
                        <m:ctrlPr>
                          <a:rPr lang="ar-MA" sz="2000" i="1">
                            <a:latin typeface="Cambria Math" panose="02040503050406030204" pitchFamily="18" charset="0"/>
                          </a:rPr>
                        </m:ctrlPr>
                      </m:dPr>
                      <m:e>
                        <m:r>
                          <a:rPr lang="ar-MA" sz="2000" i="1">
                            <a:latin typeface="Cambria Math" panose="02040503050406030204" pitchFamily="18" charset="0"/>
                          </a:rPr>
                          <m:t>𝑡</m:t>
                        </m:r>
                      </m:e>
                    </m:d>
                  </m:oMath>
                </a14:m>
                <a:r>
                  <a:rPr lang="ar-MA" sz="2000" dirty="0"/>
                  <a:t>= </a:t>
                </a:r>
                <a:r>
                  <a:rPr lang="en-US" sz="2000" dirty="0"/>
                  <a:t>hidden state</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𝐼</m:t>
                    </m:r>
                    <m:d>
                      <m:dPr>
                        <m:ctrlPr>
                          <a:rPr lang="ar-MA" sz="2000" i="1">
                            <a:latin typeface="Cambria Math" panose="02040503050406030204" pitchFamily="18" charset="0"/>
                          </a:rPr>
                        </m:ctrlPr>
                      </m:dPr>
                      <m:e>
                        <m:r>
                          <a:rPr lang="ar-MA" sz="2000" i="1">
                            <a:latin typeface="Cambria Math" panose="02040503050406030204" pitchFamily="18" charset="0"/>
                          </a:rPr>
                          <m:t>𝑡</m:t>
                        </m:r>
                      </m:e>
                    </m:d>
                  </m:oMath>
                </a14:m>
                <a:r>
                  <a:rPr lang="ar-MA" sz="2000" dirty="0"/>
                  <a:t>= </a:t>
                </a:r>
                <a:r>
                  <a:rPr lang="en-US" sz="2000" dirty="0"/>
                  <a:t>input</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𝑓</m:t>
                    </m:r>
                    <m:d>
                      <m:dPr>
                        <m:ctrlPr>
                          <a:rPr lang="ar-MA" sz="2000" i="1">
                            <a:latin typeface="Cambria Math" panose="02040503050406030204" pitchFamily="18" charset="0"/>
                          </a:rPr>
                        </m:ctrlPr>
                      </m:dPr>
                      <m:e>
                        <m:r>
                          <a:rPr lang="ar-MA" sz="2000" i="0">
                            <a:latin typeface="Cambria Math" panose="02040503050406030204" pitchFamily="18" charset="0"/>
                          </a:rPr>
                          <m:t>⋅</m:t>
                        </m:r>
                      </m:e>
                    </m:d>
                  </m:oMath>
                </a14:m>
                <a:r>
                  <a:rPr lang="ar-MA" sz="2000" dirty="0"/>
                  <a:t>= </a:t>
                </a:r>
                <a:r>
                  <a:rPr lang="en-US" sz="2000" dirty="0"/>
                  <a:t>nonlinear gating (tanh/sigmoid)</a:t>
                </a:r>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𝐴</m:t>
                    </m:r>
                  </m:oMath>
                </a14:m>
                <a:r>
                  <a:rPr lang="en-US" sz="2000" dirty="0"/>
                  <a:t>= equilibrium bias</a:t>
                </a:r>
              </a:p>
            </p:txBody>
          </p:sp>
        </mc:Choice>
        <mc:Fallback>
          <p:sp>
            <p:nvSpPr>
              <p:cNvPr id="4" name="TextBox 3">
                <a:extLst>
                  <a:ext uri="{FF2B5EF4-FFF2-40B4-BE49-F238E27FC236}">
                    <a16:creationId xmlns:a16="http://schemas.microsoft.com/office/drawing/2014/main" id="{AE53328A-D3FD-3ADA-1723-5D5C87ABCC9C}"/>
                  </a:ext>
                </a:extLst>
              </p:cNvPr>
              <p:cNvSpPr txBox="1">
                <a:spLocks noRot="1" noChangeAspect="1" noMove="1" noResize="1" noEditPoints="1" noAdjustHandles="1" noChangeArrowheads="1" noChangeShapeType="1" noTextEdit="1"/>
              </p:cNvSpPr>
              <p:nvPr/>
            </p:nvSpPr>
            <p:spPr>
              <a:xfrm>
                <a:off x="905375" y="1828297"/>
                <a:ext cx="9056772" cy="4444102"/>
              </a:xfrm>
              <a:prstGeom prst="rect">
                <a:avLst/>
              </a:prstGeom>
              <a:blipFill>
                <a:blip r:embed="rId3"/>
                <a:stretch>
                  <a:fillRect l="-741" t="-686" b="-1509"/>
                </a:stretch>
              </a:blipFill>
            </p:spPr>
            <p:txBody>
              <a:bodyPr/>
              <a:lstStyle/>
              <a:p>
                <a:r>
                  <a:rPr lang="en-US">
                    <a:noFill/>
                  </a:rPr>
                  <a:t> </a:t>
                </a:r>
              </a:p>
            </p:txBody>
          </p:sp>
        </mc:Fallback>
      </mc:AlternateContent>
    </p:spTree>
    <p:extLst>
      <p:ext uri="{BB962C8B-B14F-4D97-AF65-F5344CB8AC3E}">
        <p14:creationId xmlns:p14="http://schemas.microsoft.com/office/powerpoint/2010/main" val="1499132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1A2D-29A2-028E-77DF-93C07C89BE3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711A7B2-E6EA-8927-EC46-DF271C532893}"/>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Combined Liquid Neuron Equation</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29EC2A5-8E12-A8E5-D664-214F35893DA1}"/>
                  </a:ext>
                </a:extLst>
              </p:cNvPr>
              <p:cNvSpPr txBox="1"/>
              <p:nvPr/>
            </p:nvSpPr>
            <p:spPr>
              <a:xfrm>
                <a:off x="1074319" y="2126635"/>
                <a:ext cx="10043361" cy="3394391"/>
              </a:xfrm>
              <a:prstGeom prst="rect">
                <a:avLst/>
              </a:prstGeom>
              <a:noFill/>
            </p:spPr>
            <p:txBody>
              <a:bodyPr wrap="square">
                <a:spAutoFit/>
              </a:bodyPr>
              <a:lstStyle/>
              <a:p>
                <a:pPr>
                  <a:buNone/>
                </a:pPr>
                <a:r>
                  <a:rPr lang="en-US" sz="2400" dirty="0"/>
                  <a:t>Final ODE used during training:</a:t>
                </a:r>
              </a:p>
              <a:p>
                <a:pPr>
                  <a:buNone/>
                </a:pPr>
                <a14:m>
                  <m:oMathPara xmlns:m="http://schemas.openxmlformats.org/officeDocument/2006/math">
                    <m:oMathParaPr>
                      <m:jc m:val="centerGroup"/>
                    </m:oMathParaPr>
                    <m:oMath xmlns:m="http://schemas.openxmlformats.org/officeDocument/2006/math">
                      <m:f>
                        <m:fPr>
                          <m:ctrlPr>
                            <a:rPr lang="ar-MA" sz="2400" i="1">
                              <a:latin typeface="Cambria Math" panose="02040503050406030204" pitchFamily="18" charset="0"/>
                            </a:rPr>
                          </m:ctrlPr>
                        </m:fPr>
                        <m:num>
                          <m:r>
                            <a:rPr lang="ar-MA" sz="2400" i="1">
                              <a:latin typeface="Cambria Math" panose="02040503050406030204" pitchFamily="18" charset="0"/>
                            </a:rPr>
                            <m:t>𝑑𝑥</m:t>
                          </m:r>
                          <m:d>
                            <m:dPr>
                              <m:ctrlPr>
                                <a:rPr lang="ar-MA" sz="2400" i="1">
                                  <a:latin typeface="Cambria Math" panose="02040503050406030204" pitchFamily="18" charset="0"/>
                                </a:rPr>
                              </m:ctrlPr>
                            </m:dPr>
                            <m:e>
                              <m:r>
                                <a:rPr lang="ar-MA" sz="2400" i="1">
                                  <a:latin typeface="Cambria Math" panose="02040503050406030204" pitchFamily="18" charset="0"/>
                                </a:rPr>
                                <m:t>𝑡</m:t>
                              </m:r>
                            </m:e>
                          </m:d>
                        </m:num>
                        <m:den>
                          <m:r>
                            <a:rPr lang="ar-MA" sz="2400" i="1">
                              <a:latin typeface="Cambria Math" panose="02040503050406030204" pitchFamily="18" charset="0"/>
                            </a:rPr>
                            <m:t>𝑑𝑡</m:t>
                          </m:r>
                        </m:den>
                      </m:f>
                      <m:r>
                        <a:rPr lang="ar-MA" sz="2400" i="0">
                          <a:latin typeface="Cambria Math" panose="02040503050406030204" pitchFamily="18" charset="0"/>
                        </a:rPr>
                        <m:t>=−</m:t>
                      </m:r>
                      <m:f>
                        <m:fPr>
                          <m:ctrlPr>
                            <a:rPr lang="ar-MA" sz="2400" i="1">
                              <a:latin typeface="Cambria Math" panose="02040503050406030204" pitchFamily="18" charset="0"/>
                            </a:rPr>
                          </m:ctrlPr>
                        </m:fPr>
                        <m:num>
                          <m:r>
                            <a:rPr lang="ar-MA" sz="2400" i="0">
                              <a:latin typeface="Cambria Math" panose="02040503050406030204" pitchFamily="18" charset="0"/>
                            </a:rPr>
                            <m:t>1</m:t>
                          </m:r>
                        </m:num>
                        <m:den>
                          <m:r>
                            <a:rPr lang="ar-MA" sz="2400" i="1">
                              <a:latin typeface="Cambria Math" panose="02040503050406030204" pitchFamily="18" charset="0"/>
                            </a:rPr>
                            <m:t>𝜏</m:t>
                          </m:r>
                        </m:den>
                      </m:f>
                      <m:r>
                        <a:rPr lang="ar-MA" sz="2400" i="1">
                          <a:latin typeface="Cambria Math" panose="02040503050406030204" pitchFamily="18" charset="0"/>
                        </a:rPr>
                        <m:t>𝑥</m:t>
                      </m:r>
                      <m:d>
                        <m:dPr>
                          <m:ctrlPr>
                            <a:rPr lang="ar-MA" sz="2400" i="1">
                              <a:latin typeface="Cambria Math" panose="02040503050406030204" pitchFamily="18" charset="0"/>
                            </a:rPr>
                          </m:ctrlPr>
                        </m:dPr>
                        <m:e>
                          <m:r>
                            <a:rPr lang="ar-MA" sz="2400" i="1">
                              <a:latin typeface="Cambria Math" panose="02040503050406030204" pitchFamily="18" charset="0"/>
                            </a:rPr>
                            <m:t>𝑡</m:t>
                          </m:r>
                        </m:e>
                      </m:d>
                      <m:r>
                        <a:rPr lang="ar-MA" sz="2400" i="0">
                          <a:latin typeface="Cambria Math" panose="02040503050406030204" pitchFamily="18" charset="0"/>
                        </a:rPr>
                        <m:t>+</m:t>
                      </m:r>
                      <m:r>
                        <a:rPr lang="ar-MA" sz="2400" i="1">
                          <a:latin typeface="Cambria Math" panose="02040503050406030204" pitchFamily="18" charset="0"/>
                        </a:rPr>
                        <m:t>𝑓</m:t>
                      </m:r>
                      <m:d>
                        <m:dPr>
                          <m:sepChr m:val=","/>
                          <m:ctrlPr>
                            <a:rPr lang="ar-MA" sz="2400" i="1">
                              <a:latin typeface="Cambria Math" panose="02040503050406030204" pitchFamily="18" charset="0"/>
                            </a:rPr>
                          </m:ctrlPr>
                        </m:dPr>
                        <m:e>
                          <m:r>
                            <a:rPr lang="ar-MA" sz="2400" i="1">
                              <a:latin typeface="Cambria Math" panose="02040503050406030204" pitchFamily="18" charset="0"/>
                            </a:rPr>
                            <m:t>𝑥</m:t>
                          </m:r>
                          <m:r>
                            <a:rPr lang="fr-FR" sz="2400" b="0" i="1" smtClean="0">
                              <a:latin typeface="Cambria Math" panose="02040503050406030204" pitchFamily="18" charset="0"/>
                            </a:rPr>
                            <m:t>(</m:t>
                          </m:r>
                          <m:r>
                            <a:rPr lang="fr-FR" sz="2400" b="0" i="1" smtClean="0">
                              <a:latin typeface="Cambria Math" panose="02040503050406030204" pitchFamily="18" charset="0"/>
                            </a:rPr>
                            <m:t>𝑡</m:t>
                          </m:r>
                          <m:r>
                            <a:rPr lang="fr-FR" sz="2400" b="0" i="1" smtClean="0">
                              <a:latin typeface="Cambria Math" panose="02040503050406030204" pitchFamily="18" charset="0"/>
                            </a:rPr>
                            <m:t>)</m:t>
                          </m:r>
                        </m:e>
                        <m:e>
                          <m:r>
                            <a:rPr lang="ar-MA" sz="2400" i="1">
                              <a:latin typeface="Cambria Math" panose="02040503050406030204" pitchFamily="18" charset="0"/>
                            </a:rPr>
                            <m:t>𝐼</m:t>
                          </m:r>
                          <m:d>
                            <m:dPr>
                              <m:ctrlPr>
                                <a:rPr lang="ar-MA" sz="2400" i="1">
                                  <a:latin typeface="Cambria Math" panose="02040503050406030204" pitchFamily="18" charset="0"/>
                                </a:rPr>
                              </m:ctrlPr>
                            </m:dPr>
                            <m:e>
                              <m:r>
                                <a:rPr lang="ar-MA" sz="2400" i="1">
                                  <a:latin typeface="Cambria Math" panose="02040503050406030204" pitchFamily="18" charset="0"/>
                                </a:rPr>
                                <m:t>𝑡</m:t>
                              </m:r>
                            </m:e>
                          </m:d>
                        </m:e>
                      </m:d>
                      <m:d>
                        <m:dPr>
                          <m:ctrlPr>
                            <a:rPr lang="ar-MA" sz="2400" i="1">
                              <a:latin typeface="Cambria Math" panose="02040503050406030204" pitchFamily="18" charset="0"/>
                            </a:rPr>
                          </m:ctrlPr>
                        </m:dPr>
                        <m:e>
                          <m:r>
                            <a:rPr lang="ar-MA" sz="2400" i="1">
                              <a:latin typeface="Cambria Math" panose="02040503050406030204" pitchFamily="18" charset="0"/>
                            </a:rPr>
                            <m:t>𝐴</m:t>
                          </m:r>
                          <m:r>
                            <a:rPr lang="ar-MA" sz="2400" i="0">
                              <a:latin typeface="Cambria Math" panose="02040503050406030204" pitchFamily="18" charset="0"/>
                            </a:rPr>
                            <m:t>−</m:t>
                          </m:r>
                          <m:r>
                            <a:rPr lang="ar-MA" sz="2400" i="1">
                              <a:latin typeface="Cambria Math" panose="02040503050406030204" pitchFamily="18" charset="0"/>
                            </a:rPr>
                            <m:t>𝑥</m:t>
                          </m:r>
                          <m:d>
                            <m:dPr>
                              <m:ctrlPr>
                                <a:rPr lang="ar-MA" sz="2400" i="1">
                                  <a:latin typeface="Cambria Math" panose="02040503050406030204" pitchFamily="18" charset="0"/>
                                </a:rPr>
                              </m:ctrlPr>
                            </m:dPr>
                            <m:e>
                              <m:r>
                                <a:rPr lang="ar-MA" sz="2400" i="1">
                                  <a:latin typeface="Cambria Math" panose="02040503050406030204" pitchFamily="18" charset="0"/>
                                </a:rPr>
                                <m:t>𝑡</m:t>
                              </m:r>
                            </m:e>
                          </m:d>
                        </m:e>
                      </m:d>
                    </m:oMath>
                  </m:oMathPara>
                </a14:m>
                <a:endParaRPr lang="ar-MA" sz="2400" dirty="0"/>
              </a:p>
              <a:p>
                <a:pPr>
                  <a:buNone/>
                </a:pPr>
                <a:endParaRPr lang="en-US" sz="2400" dirty="0"/>
              </a:p>
              <a:p>
                <a:pPr>
                  <a:buNone/>
                </a:pPr>
                <a:r>
                  <a:rPr lang="en-US" sz="2400" dirty="0"/>
                  <a:t>Interpretation:</a:t>
                </a:r>
              </a:p>
              <a:p>
                <a:pPr marL="285750" indent="-285750">
                  <a:buFont typeface="Arial" panose="020B0604020202020204" pitchFamily="34" charset="0"/>
                  <a:buChar char="•"/>
                </a:pPr>
                <a:r>
                  <a:rPr lang="en-US" sz="2400" dirty="0"/>
                  <a:t>First term: stabilizes neuron (relaxation).</a:t>
                </a:r>
              </a:p>
              <a:p>
                <a:pPr marL="285750" indent="-285750">
                  <a:buFont typeface="Arial" panose="020B0604020202020204" pitchFamily="34" charset="0"/>
                  <a:buChar char="•"/>
                </a:pPr>
                <a:r>
                  <a:rPr lang="en-US" sz="2400" dirty="0"/>
                  <a:t>Second term: non-linear modulation of how input reshapes the state → </a:t>
                </a:r>
                <a:r>
                  <a:rPr lang="en-US" sz="2400" b="1" dirty="0"/>
                  <a:t>the liquid effect</a:t>
                </a:r>
                <a:r>
                  <a:rPr lang="en-US" sz="2400" dirty="0"/>
                  <a:t>.</a:t>
                </a:r>
              </a:p>
              <a:p>
                <a:pPr marL="285750" indent="-285750">
                  <a:buFont typeface="Arial" panose="020B0604020202020204" pitchFamily="34" charset="0"/>
                  <a:buChar char="•"/>
                </a:pPr>
                <a:r>
                  <a:rPr lang="en-US" sz="2400" dirty="0"/>
                  <a:t>Inputs multiply the state → dynamic computation.</a:t>
                </a:r>
              </a:p>
            </p:txBody>
          </p:sp>
        </mc:Choice>
        <mc:Fallback>
          <p:sp>
            <p:nvSpPr>
              <p:cNvPr id="4" name="TextBox 3">
                <a:extLst>
                  <a:ext uri="{FF2B5EF4-FFF2-40B4-BE49-F238E27FC236}">
                    <a16:creationId xmlns:a16="http://schemas.microsoft.com/office/drawing/2014/main" id="{229EC2A5-8E12-A8E5-D664-214F35893DA1}"/>
                  </a:ext>
                </a:extLst>
              </p:cNvPr>
              <p:cNvSpPr txBox="1">
                <a:spLocks noRot="1" noChangeAspect="1" noMove="1" noResize="1" noEditPoints="1" noAdjustHandles="1" noChangeArrowheads="1" noChangeShapeType="1" noTextEdit="1"/>
              </p:cNvSpPr>
              <p:nvPr/>
            </p:nvSpPr>
            <p:spPr>
              <a:xfrm>
                <a:off x="1074319" y="2126635"/>
                <a:ext cx="10043361" cy="3394391"/>
              </a:xfrm>
              <a:prstGeom prst="rect">
                <a:avLst/>
              </a:prstGeom>
              <a:blipFill>
                <a:blip r:embed="rId3"/>
                <a:stretch>
                  <a:fillRect l="-910" t="-1257" r="-1456" b="-3232"/>
                </a:stretch>
              </a:blipFill>
            </p:spPr>
            <p:txBody>
              <a:bodyPr/>
              <a:lstStyle/>
              <a:p>
                <a:r>
                  <a:rPr lang="en-US">
                    <a:noFill/>
                  </a:rPr>
                  <a:t> </a:t>
                </a:r>
              </a:p>
            </p:txBody>
          </p:sp>
        </mc:Fallback>
      </mc:AlternateContent>
    </p:spTree>
    <p:extLst>
      <p:ext uri="{BB962C8B-B14F-4D97-AF65-F5344CB8AC3E}">
        <p14:creationId xmlns:p14="http://schemas.microsoft.com/office/powerpoint/2010/main" val="1931525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F425-7D60-DAD4-5CB9-5451942AFC4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6A3A2A1-8AAE-9B7C-4CFA-DAD5F54C736D}"/>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Neuronal Architecture</a:t>
            </a:r>
            <a:endParaRPr lang="fr-FR" sz="3200" b="1" dirty="0">
              <a:latin typeface="Palatino Linotype" panose="02040502050505030304" pitchFamily="18" charset="0"/>
            </a:endParaRPr>
          </a:p>
        </p:txBody>
      </p:sp>
      <p:sp>
        <p:nvSpPr>
          <p:cNvPr id="9" name="TextBox 8">
            <a:extLst>
              <a:ext uri="{FF2B5EF4-FFF2-40B4-BE49-F238E27FC236}">
                <a16:creationId xmlns:a16="http://schemas.microsoft.com/office/drawing/2014/main" id="{389699EE-ECCB-7E2D-7012-9C412BC97DD4}"/>
              </a:ext>
            </a:extLst>
          </p:cNvPr>
          <p:cNvSpPr txBox="1"/>
          <p:nvPr/>
        </p:nvSpPr>
        <p:spPr>
          <a:xfrm>
            <a:off x="347000" y="1502688"/>
            <a:ext cx="5748999" cy="2308324"/>
          </a:xfrm>
          <a:prstGeom prst="rect">
            <a:avLst/>
          </a:prstGeom>
          <a:noFill/>
        </p:spPr>
        <p:txBody>
          <a:bodyPr wrap="square">
            <a:spAutoFit/>
          </a:bodyPr>
          <a:lstStyle/>
          <a:p>
            <a:r>
              <a:rPr lang="en-US" sz="1600" b="1" dirty="0"/>
              <a:t>A. The Dynamic Core (The Liquid)</a:t>
            </a:r>
          </a:p>
          <a:p>
            <a:r>
              <a:rPr lang="en-US" sz="1600" dirty="0"/>
              <a:t>Instead of layers of static neurons, you have a "reservoir" or a "block" of ODE neurons.</a:t>
            </a:r>
          </a:p>
          <a:p>
            <a:pPr marL="285750" indent="-285750">
              <a:buFont typeface="Arial" panose="020B0604020202020204" pitchFamily="34" charset="0"/>
              <a:buChar char="•"/>
            </a:pPr>
            <a:r>
              <a:rPr lang="en-US" sz="1600" u="sng" dirty="0"/>
              <a:t>Interlinking</a:t>
            </a:r>
            <a:r>
              <a:rPr lang="en-US" sz="1600" dirty="0"/>
              <a:t>: Neurons are connected to themselves and each other laterally.</a:t>
            </a:r>
          </a:p>
          <a:p>
            <a:pPr marL="285750" indent="-285750">
              <a:buFont typeface="Arial" panose="020B0604020202020204" pitchFamily="34" charset="0"/>
              <a:buChar char="•"/>
            </a:pPr>
            <a:r>
              <a:rPr lang="en-US" sz="1600" u="sng" dirty="0"/>
              <a:t>Solver</a:t>
            </a:r>
            <a:r>
              <a:rPr lang="en-US" sz="1600" dirty="0"/>
              <a:t>: You do not just run a matrix multiplication. To get the output, the network must use an ODE Solver (like the Runge-</a:t>
            </a:r>
            <a:r>
              <a:rPr lang="en-US" sz="1600" dirty="0" err="1"/>
              <a:t>Kutta</a:t>
            </a:r>
            <a:r>
              <a:rPr lang="en-US" sz="1600" dirty="0"/>
              <a:t> method) to simulate the system forward in time.</a:t>
            </a:r>
          </a:p>
        </p:txBody>
      </p:sp>
      <p:pic>
        <p:nvPicPr>
          <p:cNvPr id="14339" name="Picture 3" descr="Optimizing the Neural Structure and Hyperparameters of Liquid State  Machines Based on Evolutionary Membrane Algorithm">
            <a:extLst>
              <a:ext uri="{FF2B5EF4-FFF2-40B4-BE49-F238E27FC236}">
                <a16:creationId xmlns:a16="http://schemas.microsoft.com/office/drawing/2014/main" id="{7FCC06F2-58AF-301B-E2F2-4BD98312C4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1673" y="3626346"/>
            <a:ext cx="7868653" cy="30111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681A9D-DDFE-6C60-99F0-339BC123D0CB}"/>
              </a:ext>
            </a:extLst>
          </p:cNvPr>
          <p:cNvSpPr txBox="1"/>
          <p:nvPr/>
        </p:nvSpPr>
        <p:spPr>
          <a:xfrm>
            <a:off x="6557211" y="1502688"/>
            <a:ext cx="5488314" cy="2123658"/>
          </a:xfrm>
          <a:prstGeom prst="rect">
            <a:avLst/>
          </a:prstGeom>
          <a:noFill/>
        </p:spPr>
        <p:txBody>
          <a:bodyPr wrap="square">
            <a:spAutoFit/>
          </a:bodyPr>
          <a:lstStyle/>
          <a:p>
            <a:r>
              <a:rPr lang="en-US" sz="1600" b="1" dirty="0"/>
              <a:t>B. The Architecture Stack</a:t>
            </a:r>
          </a:p>
          <a:p>
            <a:pPr marL="285750" indent="-285750">
              <a:buFont typeface="Arial" panose="020B0604020202020204" pitchFamily="34" charset="0"/>
              <a:buChar char="•"/>
            </a:pPr>
            <a:r>
              <a:rPr lang="en-US" sz="1600" u="sng" dirty="0"/>
              <a:t>Input Layer</a:t>
            </a:r>
            <a:r>
              <a:rPr lang="en-US" sz="1600" dirty="0"/>
              <a:t>: Receives time-series data (e.g., sensor data from a robot).</a:t>
            </a:r>
          </a:p>
          <a:p>
            <a:pPr marL="285750" indent="-285750">
              <a:buFont typeface="Arial" panose="020B0604020202020204" pitchFamily="34" charset="0"/>
              <a:buChar char="•"/>
            </a:pPr>
            <a:r>
              <a:rPr lang="en-US" sz="1600" u="sng" dirty="0"/>
              <a:t>Liquid Layer (LTC): </a:t>
            </a:r>
            <a:r>
              <a:rPr lang="en-US" sz="1600" dirty="0"/>
              <a:t>The ODE solver processes the inputs. It calculates the trajectory of the hidden state x(t) over continuous time.</a:t>
            </a:r>
          </a:p>
          <a:p>
            <a:pPr marL="285750" indent="-285750">
              <a:buFont typeface="Arial" panose="020B0604020202020204" pitchFamily="34" charset="0"/>
              <a:buChar char="•"/>
            </a:pPr>
            <a:r>
              <a:rPr lang="en-US" sz="1600" u="sng" dirty="0"/>
              <a:t>Output Head</a:t>
            </a:r>
            <a:r>
              <a:rPr lang="en-US" sz="1600" dirty="0"/>
              <a:t>: A standard linear layer that takes the final state x(T) and predicts the next value.</a:t>
            </a:r>
          </a:p>
        </p:txBody>
      </p:sp>
    </p:spTree>
    <p:extLst>
      <p:ext uri="{BB962C8B-B14F-4D97-AF65-F5344CB8AC3E}">
        <p14:creationId xmlns:p14="http://schemas.microsoft.com/office/powerpoint/2010/main" val="916904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7A02-72A3-BE68-4DC3-67A3E987A34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2D69311-67F8-5794-92EA-FF9413ECAA00}"/>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Problem of Perfection: </a:t>
            </a:r>
          </a:p>
          <a:p>
            <a:pPr algn="ctr"/>
            <a:r>
              <a:rPr lang="en-US" sz="3200" b="1" dirty="0">
                <a:latin typeface="Palatino Linotype" panose="02040502050505030304" pitchFamily="18" charset="0"/>
              </a:rPr>
              <a:t>Solving ODEs Is Expensive</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20DBF5C1-721F-63B4-0BCD-D95DB2F6EFA6}"/>
              </a:ext>
            </a:extLst>
          </p:cNvPr>
          <p:cNvSpPr txBox="1"/>
          <p:nvPr/>
        </p:nvSpPr>
        <p:spPr>
          <a:xfrm>
            <a:off x="531485" y="1714416"/>
            <a:ext cx="6254326" cy="4801314"/>
          </a:xfrm>
          <a:prstGeom prst="rect">
            <a:avLst/>
          </a:prstGeom>
          <a:noFill/>
        </p:spPr>
        <p:txBody>
          <a:bodyPr wrap="square">
            <a:spAutoFit/>
          </a:bodyPr>
          <a:lstStyle/>
          <a:p>
            <a:pPr>
              <a:buNone/>
            </a:pPr>
            <a:r>
              <a:rPr lang="en-US" b="1" dirty="0"/>
              <a:t>Core Issue:</a:t>
            </a:r>
            <a:br>
              <a:rPr lang="en-US" dirty="0"/>
            </a:br>
            <a:r>
              <a:rPr lang="en-US" dirty="0"/>
              <a:t>Liquid Neural Networks rely on </a:t>
            </a:r>
            <a:r>
              <a:rPr lang="en-US" b="1" dirty="0"/>
              <a:t>continuous-time ODEs</a:t>
            </a:r>
            <a:r>
              <a:rPr lang="en-US" dirty="0"/>
              <a:t>. Solving these ODEs for every neuron at every timestep is computationally heavy.</a:t>
            </a:r>
          </a:p>
          <a:p>
            <a:pPr>
              <a:buNone/>
            </a:pPr>
            <a:r>
              <a:rPr lang="en-US" b="1" dirty="0"/>
              <a:t>Why it's expensive:</a:t>
            </a:r>
            <a:endParaRPr lang="en-US" dirty="0"/>
          </a:p>
          <a:p>
            <a:pPr marL="285750" indent="-285750">
              <a:buFont typeface="Arial" panose="020B0604020202020204" pitchFamily="34" charset="0"/>
              <a:buChar char="•"/>
            </a:pPr>
            <a:r>
              <a:rPr lang="en-US" dirty="0"/>
              <a:t>Requires </a:t>
            </a:r>
            <a:r>
              <a:rPr lang="en-US" b="1" dirty="0"/>
              <a:t>iterative numerical solvers</a:t>
            </a:r>
            <a:r>
              <a:rPr lang="en-US" dirty="0"/>
              <a:t> (Euler, RK2, RK4).</a:t>
            </a:r>
          </a:p>
          <a:p>
            <a:pPr marL="285750" indent="-285750">
              <a:buFont typeface="Arial" panose="020B0604020202020204" pitchFamily="34" charset="0"/>
              <a:buChar char="•"/>
            </a:pPr>
            <a:r>
              <a:rPr lang="en-US" dirty="0"/>
              <a:t>Each step requires multiple function evaluations:</a:t>
            </a:r>
          </a:p>
          <a:p>
            <a:pPr marL="742950" lvl="1" indent="-285750">
              <a:buFont typeface="Arial" panose="020B0604020202020204" pitchFamily="34" charset="0"/>
              <a:buChar char="•"/>
            </a:pPr>
            <a:r>
              <a:rPr lang="en-US" dirty="0"/>
              <a:t>RK4 → 4 evaluations per step.</a:t>
            </a:r>
          </a:p>
          <a:p>
            <a:pPr marL="285750" indent="-285750">
              <a:buFont typeface="Arial" panose="020B0604020202020204" pitchFamily="34" charset="0"/>
              <a:buChar char="•"/>
            </a:pPr>
            <a:r>
              <a:rPr lang="en-US" dirty="0"/>
              <a:t>Complexity increases with:</a:t>
            </a:r>
          </a:p>
          <a:p>
            <a:pPr marL="742950" lvl="1" indent="-285750">
              <a:buFont typeface="Arial" panose="020B0604020202020204" pitchFamily="34" charset="0"/>
              <a:buChar char="•"/>
            </a:pPr>
            <a:r>
              <a:rPr lang="en-US" dirty="0"/>
              <a:t>Length of time series</a:t>
            </a:r>
          </a:p>
          <a:p>
            <a:pPr marL="742950" lvl="1" indent="-285750">
              <a:buFont typeface="Arial" panose="020B0604020202020204" pitchFamily="34" charset="0"/>
              <a:buChar char="•"/>
            </a:pPr>
            <a:r>
              <a:rPr lang="en-US" dirty="0"/>
              <a:t>Number of neurons</a:t>
            </a:r>
          </a:p>
          <a:p>
            <a:pPr marL="742950" lvl="1" indent="-285750">
              <a:buFont typeface="Arial" panose="020B0604020202020204" pitchFamily="34" charset="0"/>
              <a:buChar char="•"/>
            </a:pPr>
            <a:r>
              <a:rPr lang="en-US" dirty="0"/>
              <a:t>Desired accuracy</a:t>
            </a:r>
          </a:p>
          <a:p>
            <a:pPr>
              <a:buNone/>
            </a:pPr>
            <a:endParaRPr lang="en-US" b="1" dirty="0"/>
          </a:p>
          <a:p>
            <a:pPr>
              <a:buNone/>
            </a:pPr>
            <a:r>
              <a:rPr lang="en-US" b="1" dirty="0"/>
              <a:t>Result:</a:t>
            </a:r>
            <a:br>
              <a:rPr lang="en-US" dirty="0"/>
            </a:br>
            <a:r>
              <a:rPr lang="en-US" dirty="0"/>
              <a:t>Early LNN models were too slow for large-scale or real-time ML tasks.</a:t>
            </a:r>
          </a:p>
        </p:txBody>
      </p:sp>
      <p:pic>
        <p:nvPicPr>
          <p:cNvPr id="6" name="Picture 5" descr="A diagram of a software system&#10;&#10;AI-generated content may be incorrect.">
            <a:extLst>
              <a:ext uri="{FF2B5EF4-FFF2-40B4-BE49-F238E27FC236}">
                <a16:creationId xmlns:a16="http://schemas.microsoft.com/office/drawing/2014/main" id="{E902261F-CAA6-B8B0-0EBA-FA0A6713F2E7}"/>
              </a:ext>
            </a:extLst>
          </p:cNvPr>
          <p:cNvPicPr>
            <a:picLocks noChangeAspect="1"/>
          </p:cNvPicPr>
          <p:nvPr/>
        </p:nvPicPr>
        <p:blipFill>
          <a:blip r:embed="rId3"/>
          <a:stretch>
            <a:fillRect/>
          </a:stretch>
        </p:blipFill>
        <p:spPr>
          <a:xfrm>
            <a:off x="6976700" y="2559333"/>
            <a:ext cx="4683815" cy="2686435"/>
          </a:xfrm>
          <a:prstGeom prst="rect">
            <a:avLst/>
          </a:prstGeom>
        </p:spPr>
      </p:pic>
    </p:spTree>
    <p:extLst>
      <p:ext uri="{BB962C8B-B14F-4D97-AF65-F5344CB8AC3E}">
        <p14:creationId xmlns:p14="http://schemas.microsoft.com/office/powerpoint/2010/main" val="1167212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6062-F6F0-D10B-D49D-F3BFD96E6FD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CA0B893-36CC-8C3A-506B-DD7D51DA9438}"/>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Breakthrough: </a:t>
            </a:r>
          </a:p>
          <a:p>
            <a:pPr algn="ctr"/>
            <a:r>
              <a:rPr lang="en-US" sz="3200" b="1" dirty="0">
                <a:latin typeface="Palatino Linotype" panose="02040502050505030304" pitchFamily="18" charset="0"/>
              </a:rPr>
              <a:t>Closed-Form Liquid Neurons</a:t>
            </a:r>
            <a:endParaRPr lang="fr-FR" sz="3200" b="1" dirty="0">
              <a:latin typeface="Palatino Linotype" panose="0204050205050503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E8C4BC1-769C-2BFF-2EAD-554D761D1247}"/>
                  </a:ext>
                </a:extLst>
              </p:cNvPr>
              <p:cNvSpPr txBox="1"/>
              <p:nvPr/>
            </p:nvSpPr>
            <p:spPr>
              <a:xfrm>
                <a:off x="531485" y="1599579"/>
                <a:ext cx="7276098" cy="4263539"/>
              </a:xfrm>
              <a:prstGeom prst="rect">
                <a:avLst/>
              </a:prstGeom>
              <a:noFill/>
            </p:spPr>
            <p:txBody>
              <a:bodyPr wrap="square">
                <a:spAutoFit/>
              </a:bodyPr>
              <a:lstStyle/>
              <a:p>
                <a:pPr>
                  <a:buNone/>
                </a:pPr>
                <a:r>
                  <a:rPr lang="en-US" sz="1600" b="1" dirty="0"/>
                  <a:t>Original ODE:</a:t>
                </a:r>
                <a:endParaRPr lang="en-US" sz="1600" dirty="0"/>
              </a:p>
              <a:p>
                <a:pPr>
                  <a:buNone/>
                </a:pPr>
                <a14:m>
                  <m:oMathPara xmlns:m="http://schemas.openxmlformats.org/officeDocument/2006/math">
                    <m:oMathParaPr>
                      <m:jc m:val="centerGroup"/>
                    </m:oMathParaPr>
                    <m:oMath xmlns:m="http://schemas.openxmlformats.org/officeDocument/2006/math">
                      <m:f>
                        <m:fPr>
                          <m:ctrlPr>
                            <a:rPr lang="ar-MA" sz="1600" i="1">
                              <a:latin typeface="Cambria Math" panose="02040503050406030204" pitchFamily="18" charset="0"/>
                            </a:rPr>
                          </m:ctrlPr>
                        </m:fPr>
                        <m:num>
                          <m:r>
                            <a:rPr lang="ar-MA" sz="1600" i="1">
                              <a:latin typeface="Cambria Math" panose="02040503050406030204" pitchFamily="18" charset="0"/>
                            </a:rPr>
                            <m:t>𝑑𝑥</m:t>
                          </m:r>
                          <m:d>
                            <m:dPr>
                              <m:ctrlPr>
                                <a:rPr lang="ar-MA" sz="1600" i="1">
                                  <a:latin typeface="Cambria Math" panose="02040503050406030204" pitchFamily="18" charset="0"/>
                                </a:rPr>
                              </m:ctrlPr>
                            </m:dPr>
                            <m:e>
                              <m:r>
                                <a:rPr lang="ar-MA" sz="1600" i="1">
                                  <a:latin typeface="Cambria Math" panose="02040503050406030204" pitchFamily="18" charset="0"/>
                                </a:rPr>
                                <m:t>𝑡</m:t>
                              </m:r>
                            </m:e>
                          </m:d>
                        </m:num>
                        <m:den>
                          <m:r>
                            <a:rPr lang="ar-MA" sz="1600" i="1">
                              <a:latin typeface="Cambria Math" panose="02040503050406030204" pitchFamily="18" charset="0"/>
                            </a:rPr>
                            <m:t>𝑑𝑡</m:t>
                          </m:r>
                        </m:den>
                      </m:f>
                      <m:r>
                        <a:rPr lang="ar-MA" sz="1600" i="0">
                          <a:latin typeface="Cambria Math" panose="02040503050406030204" pitchFamily="18" charset="0"/>
                        </a:rPr>
                        <m:t>=−</m:t>
                      </m:r>
                      <m:f>
                        <m:fPr>
                          <m:ctrlPr>
                            <a:rPr lang="ar-MA" sz="1600" i="1">
                              <a:latin typeface="Cambria Math" panose="02040503050406030204" pitchFamily="18" charset="0"/>
                            </a:rPr>
                          </m:ctrlPr>
                        </m:fPr>
                        <m:num>
                          <m:r>
                            <a:rPr lang="ar-MA" sz="1600" i="0">
                              <a:latin typeface="Cambria Math" panose="02040503050406030204" pitchFamily="18" charset="0"/>
                            </a:rPr>
                            <m:t>1</m:t>
                          </m:r>
                        </m:num>
                        <m:den>
                          <m:r>
                            <a:rPr lang="ar-MA" sz="1600" i="1">
                              <a:latin typeface="Cambria Math" panose="02040503050406030204" pitchFamily="18" charset="0"/>
                            </a:rPr>
                            <m:t>𝜏</m:t>
                          </m:r>
                        </m:den>
                      </m:f>
                      <m:r>
                        <a:rPr lang="ar-MA" sz="1600" i="1">
                          <a:latin typeface="Cambria Math" panose="02040503050406030204" pitchFamily="18" charset="0"/>
                        </a:rPr>
                        <m:t>𝑥</m:t>
                      </m:r>
                      <m:d>
                        <m:dPr>
                          <m:ctrlPr>
                            <a:rPr lang="ar-MA" sz="1600" i="1">
                              <a:latin typeface="Cambria Math" panose="02040503050406030204" pitchFamily="18" charset="0"/>
                            </a:rPr>
                          </m:ctrlPr>
                        </m:dPr>
                        <m:e>
                          <m:r>
                            <a:rPr lang="ar-MA" sz="1600" i="1">
                              <a:latin typeface="Cambria Math" panose="02040503050406030204" pitchFamily="18" charset="0"/>
                            </a:rPr>
                            <m:t>𝑡</m:t>
                          </m:r>
                        </m:e>
                      </m:d>
                      <m:r>
                        <a:rPr lang="ar-MA" sz="1600" i="0">
                          <a:latin typeface="Cambria Math" panose="02040503050406030204" pitchFamily="18" charset="0"/>
                        </a:rPr>
                        <m:t>+</m:t>
                      </m:r>
                      <m:r>
                        <a:rPr lang="ar-MA" sz="1600" i="1">
                          <a:latin typeface="Cambria Math" panose="02040503050406030204" pitchFamily="18" charset="0"/>
                        </a:rPr>
                        <m:t>𝑓</m:t>
                      </m:r>
                      <m:d>
                        <m:dPr>
                          <m:sepChr m:val=","/>
                          <m:ctrlPr>
                            <a:rPr lang="ar-MA" sz="1600" i="1">
                              <a:latin typeface="Cambria Math" panose="02040503050406030204" pitchFamily="18" charset="0"/>
                            </a:rPr>
                          </m:ctrlPr>
                        </m:dPr>
                        <m:e>
                          <m:r>
                            <a:rPr lang="ar-MA" sz="1600" i="1">
                              <a:latin typeface="Cambria Math" panose="02040503050406030204" pitchFamily="18" charset="0"/>
                            </a:rPr>
                            <m:t>𝑥</m:t>
                          </m:r>
                          <m:r>
                            <a:rPr lang="fr-FR" sz="1600" b="0" i="1" smtClean="0">
                              <a:latin typeface="Cambria Math" panose="02040503050406030204" pitchFamily="18" charset="0"/>
                            </a:rPr>
                            <m:t>(</m:t>
                          </m:r>
                          <m:r>
                            <a:rPr lang="fr-FR" sz="1600" b="0" i="1" smtClean="0">
                              <a:latin typeface="Cambria Math" panose="02040503050406030204" pitchFamily="18" charset="0"/>
                            </a:rPr>
                            <m:t>𝑡</m:t>
                          </m:r>
                          <m:r>
                            <a:rPr lang="fr-FR" sz="1600" b="0" i="1" smtClean="0">
                              <a:latin typeface="Cambria Math" panose="02040503050406030204" pitchFamily="18" charset="0"/>
                            </a:rPr>
                            <m:t>)</m:t>
                          </m:r>
                        </m:e>
                        <m:e>
                          <m:r>
                            <a:rPr lang="ar-MA" sz="1600" i="1">
                              <a:latin typeface="Cambria Math" panose="02040503050406030204" pitchFamily="18" charset="0"/>
                            </a:rPr>
                            <m:t>𝐼</m:t>
                          </m:r>
                          <m:d>
                            <m:dPr>
                              <m:ctrlPr>
                                <a:rPr lang="ar-MA" sz="1600" i="1">
                                  <a:latin typeface="Cambria Math" panose="02040503050406030204" pitchFamily="18" charset="0"/>
                                </a:rPr>
                              </m:ctrlPr>
                            </m:dPr>
                            <m:e>
                              <m:r>
                                <a:rPr lang="ar-MA" sz="1600" i="1">
                                  <a:latin typeface="Cambria Math" panose="02040503050406030204" pitchFamily="18" charset="0"/>
                                </a:rPr>
                                <m:t>𝑡</m:t>
                              </m:r>
                            </m:e>
                          </m:d>
                        </m:e>
                      </m:d>
                      <m:d>
                        <m:dPr>
                          <m:ctrlPr>
                            <a:rPr lang="ar-MA" sz="1600" i="1">
                              <a:latin typeface="Cambria Math" panose="02040503050406030204" pitchFamily="18" charset="0"/>
                            </a:rPr>
                          </m:ctrlPr>
                        </m:dPr>
                        <m:e>
                          <m:r>
                            <a:rPr lang="ar-MA" sz="1600" i="1">
                              <a:latin typeface="Cambria Math" panose="02040503050406030204" pitchFamily="18" charset="0"/>
                            </a:rPr>
                            <m:t>𝐴</m:t>
                          </m:r>
                          <m:r>
                            <a:rPr lang="ar-MA" sz="1600" i="0">
                              <a:latin typeface="Cambria Math" panose="02040503050406030204" pitchFamily="18" charset="0"/>
                            </a:rPr>
                            <m:t>−</m:t>
                          </m:r>
                          <m:r>
                            <a:rPr lang="ar-MA" sz="1600" i="1">
                              <a:latin typeface="Cambria Math" panose="02040503050406030204" pitchFamily="18" charset="0"/>
                            </a:rPr>
                            <m:t>𝑥</m:t>
                          </m:r>
                          <m:d>
                            <m:dPr>
                              <m:ctrlPr>
                                <a:rPr lang="ar-MA" sz="1600" i="1">
                                  <a:latin typeface="Cambria Math" panose="02040503050406030204" pitchFamily="18" charset="0"/>
                                </a:rPr>
                              </m:ctrlPr>
                            </m:dPr>
                            <m:e>
                              <m:r>
                                <a:rPr lang="ar-MA" sz="1600" i="1">
                                  <a:latin typeface="Cambria Math" panose="02040503050406030204" pitchFamily="18" charset="0"/>
                                </a:rPr>
                                <m:t>𝑡</m:t>
                              </m:r>
                            </m:e>
                          </m:d>
                        </m:e>
                      </m:d>
                    </m:oMath>
                  </m:oMathPara>
                </a14:m>
                <a:endParaRPr lang="ar-MA" sz="1600" dirty="0"/>
              </a:p>
              <a:p>
                <a:pPr>
                  <a:buNone/>
                </a:pPr>
                <a:r>
                  <a:rPr lang="en-US" sz="1600" b="1" dirty="0"/>
                  <a:t>Innovation:</a:t>
                </a:r>
                <a:br>
                  <a:rPr lang="en-US" sz="1600" dirty="0"/>
                </a:br>
                <a:r>
                  <a:rPr lang="en-US" sz="1600" dirty="0"/>
                  <a:t>They proved that this ODE is </a:t>
                </a:r>
                <a:r>
                  <a:rPr lang="en-US" sz="1600" b="1" dirty="0"/>
                  <a:t>analytically solvable</a:t>
                </a:r>
                <a:r>
                  <a:rPr lang="en-US" sz="1600" dirty="0"/>
                  <a:t>, eliminating the need for numerical solvers.</a:t>
                </a:r>
              </a:p>
              <a:p>
                <a:pPr>
                  <a:buNone/>
                </a:pPr>
                <a:endParaRPr lang="en-US" sz="1600" dirty="0"/>
              </a:p>
              <a:p>
                <a:pPr>
                  <a:buNone/>
                </a:pPr>
                <a:r>
                  <a:rPr lang="en-US" sz="1600" b="1" dirty="0"/>
                  <a:t>Closed-form update:</a:t>
                </a:r>
                <a:br>
                  <a:rPr lang="en-US" sz="1600" dirty="0"/>
                </a:br>
                <a:endParaRPr lang="en-US" sz="1600" dirty="0"/>
              </a:p>
              <a:p>
                <a:pPr>
                  <a:buNone/>
                </a:pPr>
                <a:endParaRPr lang="en-US" sz="1600" dirty="0"/>
              </a:p>
              <a:p>
                <a:pPr>
                  <a:buNone/>
                </a:pPr>
                <a:endParaRPr lang="en-US" sz="1600" dirty="0"/>
              </a:p>
              <a:p>
                <a:pPr>
                  <a:buNone/>
                </a:pPr>
                <a:r>
                  <a:rPr lang="en-US" sz="1600" dirty="0"/>
                  <a:t>And this integral has a </a:t>
                </a:r>
                <a:r>
                  <a:rPr lang="en-US" sz="1600" b="1" dirty="0"/>
                  <a:t>tractable closed expression</a:t>
                </a:r>
                <a:r>
                  <a:rPr lang="en-US" sz="1600" dirty="0"/>
                  <a:t>, enabling:</a:t>
                </a:r>
              </a:p>
              <a:p>
                <a:pPr marL="285750" indent="-285750">
                  <a:buFont typeface="Arial" panose="020B0604020202020204" pitchFamily="34" charset="0"/>
                  <a:buChar char="•"/>
                </a:pPr>
                <a:r>
                  <a:rPr lang="en-US" sz="1600" dirty="0"/>
                  <a:t>Fast forward passes</a:t>
                </a:r>
              </a:p>
              <a:p>
                <a:pPr marL="285750" indent="-285750">
                  <a:buFont typeface="Arial" panose="020B0604020202020204" pitchFamily="34" charset="0"/>
                  <a:buChar char="•"/>
                </a:pPr>
                <a:r>
                  <a:rPr lang="en-US" sz="1600" dirty="0"/>
                  <a:t>Stable gradients</a:t>
                </a:r>
              </a:p>
              <a:p>
                <a:pPr marL="285750" indent="-285750">
                  <a:buFont typeface="Arial" panose="020B0604020202020204" pitchFamily="34" charset="0"/>
                  <a:buChar char="•"/>
                </a:pPr>
                <a:r>
                  <a:rPr lang="en-US" sz="1600" dirty="0"/>
                  <a:t>Efficient training</a:t>
                </a:r>
              </a:p>
              <a:p>
                <a:pPr>
                  <a:buNone/>
                </a:pPr>
                <a:r>
                  <a:rPr lang="en-US" sz="1600" b="1" dirty="0"/>
                  <a:t>Impact:</a:t>
                </a:r>
                <a:br>
                  <a:rPr lang="en-US" sz="1600" dirty="0"/>
                </a:br>
                <a:r>
                  <a:rPr lang="en-US" sz="1600" dirty="0">
                    <a:solidFill>
                      <a:schemeClr val="accent4">
                        <a:lumMod val="75000"/>
                      </a:schemeClr>
                    </a:solidFill>
                  </a:rPr>
                  <a:t>LNNs became suitable for real-time robotics, vision, and control.</a:t>
                </a:r>
              </a:p>
            </p:txBody>
          </p:sp>
        </mc:Choice>
        <mc:Fallback>
          <p:sp>
            <p:nvSpPr>
              <p:cNvPr id="6" name="TextBox 5">
                <a:extLst>
                  <a:ext uri="{FF2B5EF4-FFF2-40B4-BE49-F238E27FC236}">
                    <a16:creationId xmlns:a16="http://schemas.microsoft.com/office/drawing/2014/main" id="{4E8C4BC1-769C-2BFF-2EAD-554D761D1247}"/>
                  </a:ext>
                </a:extLst>
              </p:cNvPr>
              <p:cNvSpPr txBox="1">
                <a:spLocks noRot="1" noChangeAspect="1" noMove="1" noResize="1" noEditPoints="1" noAdjustHandles="1" noChangeArrowheads="1" noChangeShapeType="1" noTextEdit="1"/>
              </p:cNvSpPr>
              <p:nvPr/>
            </p:nvSpPr>
            <p:spPr>
              <a:xfrm>
                <a:off x="531485" y="1599579"/>
                <a:ext cx="7276098" cy="4263539"/>
              </a:xfrm>
              <a:prstGeom prst="rect">
                <a:avLst/>
              </a:prstGeom>
              <a:blipFill>
                <a:blip r:embed="rId3"/>
                <a:stretch>
                  <a:fillRect l="-419" t="-429" b="-857"/>
                </a:stretch>
              </a:blipFill>
            </p:spPr>
            <p:txBody>
              <a:bodyPr/>
              <a:lstStyle/>
              <a:p>
                <a:r>
                  <a:rPr lang="en-US">
                    <a:noFill/>
                  </a:rPr>
                  <a:t> </a:t>
                </a:r>
              </a:p>
            </p:txBody>
          </p:sp>
        </mc:Fallback>
      </mc:AlternateContent>
      <p:pic>
        <p:nvPicPr>
          <p:cNvPr id="15362" name="Picture 2" descr="Closed-form Continuous-time Liquid Neural Net Models – A Programmer's  Perspective">
            <a:extLst>
              <a:ext uri="{FF2B5EF4-FFF2-40B4-BE49-F238E27FC236}">
                <a16:creationId xmlns:a16="http://schemas.microsoft.com/office/drawing/2014/main" id="{103CBBE0-A1FF-BF76-1083-95843E252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939" y="3981813"/>
            <a:ext cx="5614766" cy="15023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09D20C-EB55-9E49-EA3A-7BD38083B3A3}"/>
              </a:ext>
            </a:extLst>
          </p:cNvPr>
          <p:cNvPicPr>
            <a:picLocks noChangeAspect="1"/>
          </p:cNvPicPr>
          <p:nvPr/>
        </p:nvPicPr>
        <p:blipFill>
          <a:blip r:embed="rId5"/>
          <a:stretch>
            <a:fillRect/>
          </a:stretch>
        </p:blipFill>
        <p:spPr>
          <a:xfrm>
            <a:off x="900424" y="3670438"/>
            <a:ext cx="5195576" cy="504696"/>
          </a:xfrm>
          <a:prstGeom prst="rect">
            <a:avLst/>
          </a:prstGeom>
        </p:spPr>
      </p:pic>
    </p:spTree>
    <p:extLst>
      <p:ext uri="{BB962C8B-B14F-4D97-AF65-F5344CB8AC3E}">
        <p14:creationId xmlns:p14="http://schemas.microsoft.com/office/powerpoint/2010/main" val="3590568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4795-F093-145C-0D10-5BCCB1C52666}"/>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9C9EE01D-B49A-9350-5BF4-7F9880C7D5BD}"/>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a:latin typeface="Palatino"/>
              </a:rPr>
              <a:t>Stockage des infos en ADN (</a:t>
            </a:r>
            <a:r>
              <a:rPr lang="fr-FR" sz="4000" b="1" dirty="0" err="1">
                <a:latin typeface="Palatino"/>
              </a:rPr>
              <a:t>saad</a:t>
            </a:r>
            <a:r>
              <a:rPr lang="fr-FR" sz="4000" b="1" dirty="0">
                <a:latin typeface="Palatino"/>
              </a:rPr>
              <a:t>)</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214160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CF836-733B-A5C1-2417-6E22E271A3B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AFB5E8F-CA0F-C678-4080-53F58EECD74E}"/>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From Neurons to Circuits: </a:t>
            </a:r>
          </a:p>
          <a:p>
            <a:pPr algn="ctr"/>
            <a:r>
              <a:rPr lang="en-US" sz="3200" b="1" dirty="0">
                <a:latin typeface="Palatino Linotype" panose="02040502050505030304" pitchFamily="18" charset="0"/>
              </a:rPr>
              <a:t>Neural Circuit Policies (NCP)</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DF2B9F92-77D4-BD02-017A-EE116CB875E8}"/>
              </a:ext>
            </a:extLst>
          </p:cNvPr>
          <p:cNvSpPr txBox="1"/>
          <p:nvPr/>
        </p:nvSpPr>
        <p:spPr>
          <a:xfrm>
            <a:off x="531484" y="1607494"/>
            <a:ext cx="11812915" cy="1754326"/>
          </a:xfrm>
          <a:prstGeom prst="rect">
            <a:avLst/>
          </a:prstGeom>
          <a:noFill/>
        </p:spPr>
        <p:txBody>
          <a:bodyPr wrap="square">
            <a:spAutoFit/>
          </a:bodyPr>
          <a:lstStyle/>
          <a:p>
            <a:pPr>
              <a:buNone/>
            </a:pPr>
            <a:r>
              <a:rPr lang="en-US" b="1" dirty="0"/>
              <a:t>Concept:</a:t>
            </a:r>
            <a:br>
              <a:rPr lang="en-US" dirty="0"/>
            </a:br>
            <a:r>
              <a:rPr lang="en-US" dirty="0"/>
              <a:t>A Liquid Neural Network becomes powerful only when its neurons are organized like a </a:t>
            </a:r>
            <a:r>
              <a:rPr lang="en-US" b="1" dirty="0"/>
              <a:t>biological microcircuit</a:t>
            </a:r>
            <a:r>
              <a:rPr lang="en-US" dirty="0"/>
              <a:t>.</a:t>
            </a:r>
          </a:p>
          <a:p>
            <a:pPr>
              <a:buNone/>
            </a:pPr>
            <a:endParaRPr lang="en-US" b="1" dirty="0"/>
          </a:p>
          <a:p>
            <a:pPr>
              <a:buNone/>
            </a:pPr>
            <a:r>
              <a:rPr lang="en-US" b="1" dirty="0"/>
              <a:t>NCP = A structured liquid architecture inspired by </a:t>
            </a:r>
            <a:r>
              <a:rPr lang="en-US" b="1" i="1" dirty="0"/>
              <a:t>C. elegans</a:t>
            </a:r>
            <a:r>
              <a:rPr lang="en-US" b="1" dirty="0"/>
              <a:t> brain wiring.</a:t>
            </a:r>
          </a:p>
          <a:p>
            <a:pPr>
              <a:buNone/>
            </a:pPr>
            <a:endParaRPr lang="en-US" b="1" dirty="0"/>
          </a:p>
          <a:p>
            <a:pPr>
              <a:buNone/>
            </a:pPr>
            <a:endParaRPr lang="en-US" dirty="0"/>
          </a:p>
        </p:txBody>
      </p:sp>
      <p:pic>
        <p:nvPicPr>
          <p:cNvPr id="6" name="Picture 5" descr="A diagram of a neural network&#10;&#10;AI-generated content may be incorrect.">
            <a:extLst>
              <a:ext uri="{FF2B5EF4-FFF2-40B4-BE49-F238E27FC236}">
                <a16:creationId xmlns:a16="http://schemas.microsoft.com/office/drawing/2014/main" id="{F9309D7A-38FE-4701-0CF2-CF80D5DDA1BB}"/>
              </a:ext>
            </a:extLst>
          </p:cNvPr>
          <p:cNvPicPr>
            <a:picLocks noChangeAspect="1"/>
          </p:cNvPicPr>
          <p:nvPr/>
        </p:nvPicPr>
        <p:blipFill>
          <a:blip r:embed="rId3"/>
          <a:stretch>
            <a:fillRect/>
          </a:stretch>
        </p:blipFill>
        <p:spPr>
          <a:xfrm>
            <a:off x="280190" y="3147187"/>
            <a:ext cx="6677070" cy="2611287"/>
          </a:xfrm>
          <a:prstGeom prst="rect">
            <a:avLst/>
          </a:prstGeom>
        </p:spPr>
      </p:pic>
      <p:sp>
        <p:nvSpPr>
          <p:cNvPr id="8" name="TextBox 7">
            <a:extLst>
              <a:ext uri="{FF2B5EF4-FFF2-40B4-BE49-F238E27FC236}">
                <a16:creationId xmlns:a16="http://schemas.microsoft.com/office/drawing/2014/main" id="{F5620D99-DB3E-ABA3-FA02-69C143915E33}"/>
              </a:ext>
            </a:extLst>
          </p:cNvPr>
          <p:cNvSpPr txBox="1"/>
          <p:nvPr/>
        </p:nvSpPr>
        <p:spPr>
          <a:xfrm>
            <a:off x="6957260" y="3147187"/>
            <a:ext cx="6093994" cy="3108543"/>
          </a:xfrm>
          <a:prstGeom prst="rect">
            <a:avLst/>
          </a:prstGeom>
          <a:noFill/>
        </p:spPr>
        <p:txBody>
          <a:bodyPr wrap="square">
            <a:spAutoFit/>
          </a:bodyPr>
          <a:lstStyle/>
          <a:p>
            <a:r>
              <a:rPr lang="en-US" sz="1400" dirty="0"/>
              <a:t>NCPs contain four specialized neuron groups:</a:t>
            </a:r>
          </a:p>
          <a:p>
            <a:pPr marL="285750" indent="-285750">
              <a:buFont typeface="Arial" panose="020B0604020202020204" pitchFamily="34" charset="0"/>
              <a:buChar char="•"/>
            </a:pPr>
            <a:r>
              <a:rPr lang="en-US" sz="1400" b="1" dirty="0"/>
              <a:t>Input Neurons</a:t>
            </a:r>
            <a:endParaRPr lang="en-US" sz="1400" dirty="0"/>
          </a:p>
          <a:p>
            <a:pPr lvl="1"/>
            <a:r>
              <a:rPr lang="en-US" sz="1400" dirty="0"/>
              <a:t>Receive sensor or time-series signals.</a:t>
            </a:r>
          </a:p>
          <a:p>
            <a:pPr marL="285750" indent="-285750">
              <a:buFont typeface="Arial" panose="020B0604020202020204" pitchFamily="34" charset="0"/>
              <a:buChar char="•"/>
            </a:pPr>
            <a:r>
              <a:rPr lang="en-US" sz="1400" b="1" dirty="0"/>
              <a:t>Inter Neurons (Liquid Neurons)</a:t>
            </a:r>
            <a:endParaRPr lang="en-US" sz="1400" dirty="0"/>
          </a:p>
          <a:p>
            <a:pPr lvl="1"/>
            <a:r>
              <a:rPr lang="en-US" sz="1400" dirty="0"/>
              <a:t>Connected recurrently with liquid time-constant dynamics.</a:t>
            </a:r>
          </a:p>
          <a:p>
            <a:pPr lvl="1"/>
            <a:r>
              <a:rPr lang="en-US" sz="1400" dirty="0"/>
              <a:t>This forms a small </a:t>
            </a:r>
            <a:r>
              <a:rPr lang="en-US" sz="1400" b="1" dirty="0"/>
              <a:t>liquid reservoir</a:t>
            </a:r>
            <a:r>
              <a:rPr lang="en-US" sz="1400" dirty="0"/>
              <a:t>.</a:t>
            </a:r>
          </a:p>
          <a:p>
            <a:pPr marL="285750" indent="-285750">
              <a:buFont typeface="Arial" panose="020B0604020202020204" pitchFamily="34" charset="0"/>
              <a:buChar char="•"/>
            </a:pPr>
            <a:r>
              <a:rPr lang="en-US" sz="1400" b="1" dirty="0"/>
              <a:t>Command Neurons</a:t>
            </a:r>
            <a:endParaRPr lang="en-US" sz="1400" dirty="0"/>
          </a:p>
          <a:p>
            <a:pPr lvl="1"/>
            <a:r>
              <a:rPr lang="en-US" sz="1400" dirty="0"/>
              <a:t>Extract higher-level temporal features from inter neurons.</a:t>
            </a:r>
          </a:p>
          <a:p>
            <a:pPr lvl="1"/>
            <a:r>
              <a:rPr lang="en-US" sz="1400" dirty="0"/>
              <a:t>Act as decision-making units.</a:t>
            </a:r>
          </a:p>
          <a:p>
            <a:pPr marL="285750" indent="-285750">
              <a:buFont typeface="Arial" panose="020B0604020202020204" pitchFamily="34" charset="0"/>
              <a:buChar char="•"/>
            </a:pPr>
            <a:r>
              <a:rPr lang="en-US" sz="1400" b="1" dirty="0"/>
              <a:t>Motor Neurons (Output)</a:t>
            </a:r>
            <a:endParaRPr lang="en-US" sz="1400" dirty="0"/>
          </a:p>
          <a:p>
            <a:pPr lvl="1"/>
            <a:r>
              <a:rPr lang="en-US" sz="1400" dirty="0"/>
              <a:t>Produce final control outputs (e.g., steering, prediction, classification).</a:t>
            </a:r>
          </a:p>
          <a:p>
            <a:endParaRPr lang="en-US" sz="1400" b="1" dirty="0"/>
          </a:p>
          <a:p>
            <a:r>
              <a:rPr lang="en-US" sz="1400" b="1" dirty="0"/>
              <a:t>Structure resembles a biological microcircuit.</a:t>
            </a:r>
            <a:endParaRPr lang="en-US" sz="1400" dirty="0"/>
          </a:p>
        </p:txBody>
      </p:sp>
    </p:spTree>
    <p:extLst>
      <p:ext uri="{BB962C8B-B14F-4D97-AF65-F5344CB8AC3E}">
        <p14:creationId xmlns:p14="http://schemas.microsoft.com/office/powerpoint/2010/main" val="589225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5BF6E-2D9A-BEAB-E296-42D71D6D325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A7F93F5-734E-E19C-D477-258D41FF3DE8}"/>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Why NCPs Work: Functional Connectivity</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E66CE45E-B23A-D39A-E9DF-EE42A6B49454}"/>
              </a:ext>
            </a:extLst>
          </p:cNvPr>
          <p:cNvSpPr txBox="1"/>
          <p:nvPr/>
        </p:nvSpPr>
        <p:spPr>
          <a:xfrm>
            <a:off x="404561" y="1865491"/>
            <a:ext cx="11382878" cy="4401205"/>
          </a:xfrm>
          <a:prstGeom prst="rect">
            <a:avLst/>
          </a:prstGeom>
          <a:noFill/>
        </p:spPr>
        <p:txBody>
          <a:bodyPr wrap="square">
            <a:spAutoFit/>
          </a:bodyPr>
          <a:lstStyle/>
          <a:p>
            <a:pPr>
              <a:buNone/>
            </a:pPr>
            <a:r>
              <a:rPr lang="en-US" sz="2800" dirty="0"/>
              <a:t>NCPs enforce </a:t>
            </a:r>
            <a:r>
              <a:rPr lang="en-US" sz="2800" b="1" dirty="0"/>
              <a:t>structured sparsity</a:t>
            </a:r>
            <a:r>
              <a:rPr lang="en-US" sz="2800" dirty="0"/>
              <a:t>:</a:t>
            </a:r>
          </a:p>
          <a:p>
            <a:pPr marL="285750" indent="-285750">
              <a:buFont typeface="Arial" panose="020B0604020202020204" pitchFamily="34" charset="0"/>
              <a:buChar char="•"/>
            </a:pPr>
            <a:r>
              <a:rPr lang="en-US" sz="2800" dirty="0"/>
              <a:t>Dense recurrent connectivity inside the Liquid block.</a:t>
            </a:r>
          </a:p>
          <a:p>
            <a:pPr marL="285750" indent="-285750">
              <a:buFont typeface="Arial" panose="020B0604020202020204" pitchFamily="34" charset="0"/>
              <a:buChar char="•"/>
            </a:pPr>
            <a:r>
              <a:rPr lang="en-US" sz="2800" dirty="0"/>
              <a:t>Sparse directional connections from Inter → Command → Motor.</a:t>
            </a:r>
          </a:p>
          <a:p>
            <a:pPr marL="285750" indent="-285750">
              <a:buFont typeface="Arial" panose="020B0604020202020204" pitchFamily="34" charset="0"/>
              <a:buChar char="•"/>
            </a:pPr>
            <a:r>
              <a:rPr lang="en-US" sz="2800" dirty="0"/>
              <a:t>Each connection modeled by a liquid neuron ODE.</a:t>
            </a:r>
          </a:p>
          <a:p>
            <a:pPr>
              <a:buNone/>
            </a:pPr>
            <a:endParaRPr lang="en-US" sz="2800" dirty="0"/>
          </a:p>
          <a:p>
            <a:pPr>
              <a:buNone/>
            </a:pPr>
            <a:r>
              <a:rPr lang="en-US" sz="2800" dirty="0"/>
              <a:t>This:</a:t>
            </a:r>
          </a:p>
          <a:p>
            <a:pPr marL="285750" indent="-285750">
              <a:buFont typeface="Arial" panose="020B0604020202020204" pitchFamily="34" charset="0"/>
              <a:buChar char="•"/>
            </a:pPr>
            <a:r>
              <a:rPr lang="en-US" sz="2800" dirty="0"/>
              <a:t>Increases interpretability</a:t>
            </a:r>
          </a:p>
          <a:p>
            <a:pPr marL="285750" indent="-285750">
              <a:buFont typeface="Arial" panose="020B0604020202020204" pitchFamily="34" charset="0"/>
              <a:buChar char="•"/>
            </a:pPr>
            <a:r>
              <a:rPr lang="en-US" sz="2800" dirty="0"/>
              <a:t>Ensures stable signal propagation</a:t>
            </a:r>
          </a:p>
          <a:p>
            <a:pPr marL="285750" indent="-285750">
              <a:buFont typeface="Arial" panose="020B0604020202020204" pitchFamily="34" charset="0"/>
              <a:buChar char="•"/>
            </a:pPr>
            <a:r>
              <a:rPr lang="en-US" sz="2800" dirty="0"/>
              <a:t>Enables causal reasoning</a:t>
            </a:r>
          </a:p>
          <a:p>
            <a:pPr marL="285750" indent="-285750">
              <a:buFont typeface="Arial" panose="020B0604020202020204" pitchFamily="34" charset="0"/>
              <a:buChar char="•"/>
            </a:pPr>
            <a:r>
              <a:rPr lang="en-US" sz="2800" dirty="0"/>
              <a:t>Allows small networks to outperform very large ones</a:t>
            </a:r>
          </a:p>
        </p:txBody>
      </p:sp>
    </p:spTree>
    <p:extLst>
      <p:ext uri="{BB962C8B-B14F-4D97-AF65-F5344CB8AC3E}">
        <p14:creationId xmlns:p14="http://schemas.microsoft.com/office/powerpoint/2010/main" val="350481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61AF-E4C6-559B-085C-354BFDE11C3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249B465-DAC2-250A-CBC4-0125D70A29B1}"/>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Example: 19-Neuron Liquid Circuit Driving a Car</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E112E5F0-F4AE-69DC-36AB-D76C5483FA5F}"/>
              </a:ext>
            </a:extLst>
          </p:cNvPr>
          <p:cNvSpPr txBox="1"/>
          <p:nvPr/>
        </p:nvSpPr>
        <p:spPr>
          <a:xfrm>
            <a:off x="424113" y="2190490"/>
            <a:ext cx="5671887" cy="3488415"/>
          </a:xfrm>
          <a:prstGeom prst="rect">
            <a:avLst/>
          </a:prstGeom>
          <a:noFill/>
        </p:spPr>
        <p:txBody>
          <a:bodyPr wrap="square">
            <a:spAutoFit/>
          </a:bodyPr>
          <a:lstStyle/>
          <a:p>
            <a:pPr>
              <a:buNone/>
            </a:pPr>
            <a:r>
              <a:rPr lang="en-US" dirty="0"/>
              <a:t>Hasani et al. showed:</a:t>
            </a:r>
          </a:p>
          <a:p>
            <a:pPr marL="285750" indent="-285750">
              <a:buFont typeface="Arial" panose="020B0604020202020204" pitchFamily="34" charset="0"/>
              <a:buChar char="•"/>
            </a:pPr>
            <a:r>
              <a:rPr lang="en-US" dirty="0"/>
              <a:t>A liquid microcircuit with </a:t>
            </a:r>
            <a:r>
              <a:rPr lang="en-US" b="1" dirty="0"/>
              <a:t>19 neurons</a:t>
            </a:r>
            <a:endParaRPr lang="en-US" dirty="0"/>
          </a:p>
          <a:p>
            <a:pPr marL="285750" indent="-285750">
              <a:buFont typeface="Arial" panose="020B0604020202020204" pitchFamily="34" charset="0"/>
              <a:buChar char="•"/>
            </a:pPr>
            <a:r>
              <a:rPr lang="en-US" dirty="0"/>
              <a:t>Outperformed deep CNNs and LSTMs with </a:t>
            </a:r>
            <a:r>
              <a:rPr lang="en-US" b="1" dirty="0"/>
              <a:t>thousands</a:t>
            </a:r>
            <a:r>
              <a:rPr lang="en-US" dirty="0"/>
              <a:t> of parameters</a:t>
            </a:r>
          </a:p>
          <a:p>
            <a:pPr marL="285750" indent="-285750">
              <a:buFont typeface="Arial" panose="020B0604020202020204" pitchFamily="34" charset="0"/>
              <a:buChar char="•"/>
            </a:pPr>
            <a:r>
              <a:rPr lang="en-US" dirty="0"/>
              <a:t>In autonomous steering on real-world driving datasets</a:t>
            </a:r>
          </a:p>
          <a:p>
            <a:pPr>
              <a:buNone/>
            </a:pPr>
            <a:endParaRPr lang="en-US" b="1" dirty="0"/>
          </a:p>
          <a:p>
            <a:pPr>
              <a:buNone/>
            </a:pPr>
            <a:r>
              <a:rPr lang="en-US" b="1" dirty="0"/>
              <a:t>Reasons for high performance:</a:t>
            </a:r>
            <a:endParaRPr lang="en-US" dirty="0"/>
          </a:p>
          <a:p>
            <a:pPr marL="285750" indent="-285750">
              <a:buFont typeface="Arial" panose="020B0604020202020204" pitchFamily="34" charset="0"/>
              <a:buChar char="•"/>
            </a:pPr>
            <a:r>
              <a:rPr lang="en-US" dirty="0"/>
              <a:t>Adaptive temporal dynamics</a:t>
            </a:r>
          </a:p>
          <a:p>
            <a:pPr marL="285750" indent="-285750">
              <a:buFont typeface="Arial" panose="020B0604020202020204" pitchFamily="34" charset="0"/>
              <a:buChar char="•"/>
            </a:pPr>
            <a:r>
              <a:rPr lang="en-US" dirty="0"/>
              <a:t>Strong generalization</a:t>
            </a:r>
          </a:p>
          <a:p>
            <a:pPr marL="285750" indent="-285750">
              <a:buFont typeface="Arial" panose="020B0604020202020204" pitchFamily="34" charset="0"/>
              <a:buChar char="•"/>
            </a:pPr>
            <a:r>
              <a:rPr lang="en-US" dirty="0"/>
              <a:t>Continuous-time modeling of cause → effect</a:t>
            </a:r>
          </a:p>
          <a:p>
            <a:pPr marL="285750" indent="-285750">
              <a:buFont typeface="Arial" panose="020B0604020202020204" pitchFamily="34" charset="0"/>
              <a:buChar char="•"/>
            </a:pPr>
            <a:r>
              <a:rPr lang="en-US" dirty="0"/>
              <a:t>Built-in stability from ODE formulation</a:t>
            </a:r>
          </a:p>
        </p:txBody>
      </p:sp>
      <p:pic>
        <p:nvPicPr>
          <p:cNvPr id="16386" name="Picture 2" descr="19 neurons for a self-driving car: Neural ODEs and Liquid Neural Networks">
            <a:extLst>
              <a:ext uri="{FF2B5EF4-FFF2-40B4-BE49-F238E27FC236}">
                <a16:creationId xmlns:a16="http://schemas.microsoft.com/office/drawing/2014/main" id="{1D6DCFF0-6678-8D9E-6AD6-2DD7B18CC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5407"/>
            <a:ext cx="5691438" cy="3583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78778F-8929-42BA-E580-085752436030}"/>
              </a:ext>
            </a:extLst>
          </p:cNvPr>
          <p:cNvSpPr txBox="1"/>
          <p:nvPr/>
        </p:nvSpPr>
        <p:spPr>
          <a:xfrm>
            <a:off x="7450555" y="5678905"/>
            <a:ext cx="6093994" cy="369332"/>
          </a:xfrm>
          <a:prstGeom prst="rect">
            <a:avLst/>
          </a:prstGeom>
          <a:noFill/>
        </p:spPr>
        <p:txBody>
          <a:bodyPr wrap="square">
            <a:spAutoFit/>
          </a:bodyPr>
          <a:lstStyle/>
          <a:p>
            <a:r>
              <a:rPr lang="en-US" dirty="0">
                <a:hlinkClick r:id="rId4"/>
              </a:rPr>
              <a:t>https://youtu.be/RI35E5ewBuI</a:t>
            </a:r>
            <a:r>
              <a:rPr lang="en-US" dirty="0"/>
              <a:t> </a:t>
            </a:r>
          </a:p>
        </p:txBody>
      </p:sp>
    </p:spTree>
    <p:extLst>
      <p:ext uri="{BB962C8B-B14F-4D97-AF65-F5344CB8AC3E}">
        <p14:creationId xmlns:p14="http://schemas.microsoft.com/office/powerpoint/2010/main" val="1045867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74BCF-F780-F009-782A-096E942AB5F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B31EC7-A461-156C-71AB-624D46F9ED4E}"/>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The Liquid advantages</a:t>
            </a:r>
            <a:endParaRPr lang="fr-FR" sz="3200" b="1" dirty="0">
              <a:latin typeface="Palatino Linotype" panose="02040502050505030304" pitchFamily="18" charset="0"/>
            </a:endParaRPr>
          </a:p>
        </p:txBody>
      </p:sp>
      <p:pic>
        <p:nvPicPr>
          <p:cNvPr id="4" name="Picture 3" descr="A diagram of different types of logos">
            <a:extLst>
              <a:ext uri="{FF2B5EF4-FFF2-40B4-BE49-F238E27FC236}">
                <a16:creationId xmlns:a16="http://schemas.microsoft.com/office/drawing/2014/main" id="{95369FB9-EC32-9868-4A1E-56436150E0DA}"/>
              </a:ext>
            </a:extLst>
          </p:cNvPr>
          <p:cNvPicPr>
            <a:picLocks noChangeAspect="1"/>
          </p:cNvPicPr>
          <p:nvPr/>
        </p:nvPicPr>
        <p:blipFill>
          <a:blip r:embed="rId3"/>
          <a:stretch>
            <a:fillRect/>
          </a:stretch>
        </p:blipFill>
        <p:spPr>
          <a:xfrm>
            <a:off x="970547" y="1940173"/>
            <a:ext cx="10250905" cy="4122222"/>
          </a:xfrm>
          <a:prstGeom prst="rect">
            <a:avLst/>
          </a:prstGeom>
        </p:spPr>
      </p:pic>
    </p:spTree>
    <p:extLst>
      <p:ext uri="{BB962C8B-B14F-4D97-AF65-F5344CB8AC3E}">
        <p14:creationId xmlns:p14="http://schemas.microsoft.com/office/powerpoint/2010/main" val="2147468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E920F-877C-3584-2895-95208001C12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F5CA64A-545E-39F6-8E81-7347B48D0B68}"/>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References SNN</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F150AD85-E3A4-E669-1D45-47D106BB1446}"/>
              </a:ext>
            </a:extLst>
          </p:cNvPr>
          <p:cNvSpPr txBox="1"/>
          <p:nvPr/>
        </p:nvSpPr>
        <p:spPr>
          <a:xfrm>
            <a:off x="1266323" y="2167371"/>
            <a:ext cx="9165056" cy="3416320"/>
          </a:xfrm>
          <a:prstGeom prst="rect">
            <a:avLst/>
          </a:prstGeom>
          <a:noFill/>
        </p:spPr>
        <p:txBody>
          <a:bodyPr wrap="square">
            <a:spAutoFit/>
          </a:bodyPr>
          <a:lstStyle/>
          <a:p>
            <a:pPr marL="342900" indent="-342900">
              <a:buAutoNum type="arabicPeriod"/>
            </a:pPr>
            <a:r>
              <a:rPr lang="en-US" dirty="0">
                <a:hlinkClick r:id="rId3"/>
              </a:rPr>
              <a:t>https://www.biorender.com/template/neuronal-action-potential</a:t>
            </a:r>
            <a:endParaRPr lang="en-US" dirty="0"/>
          </a:p>
          <a:p>
            <a:pPr marL="342900" indent="-342900">
              <a:buAutoNum type="arabicPeriod"/>
            </a:pPr>
            <a:r>
              <a:rPr lang="en-US" dirty="0">
                <a:hlinkClick r:id="rId4"/>
              </a:rPr>
              <a:t>https://arxiv.org/pdf/1804.08150</a:t>
            </a:r>
            <a:endParaRPr lang="en-US" dirty="0"/>
          </a:p>
          <a:p>
            <a:pPr marL="342900" indent="-342900">
              <a:buAutoNum type="arabicPeriod"/>
            </a:pPr>
            <a:r>
              <a:rPr lang="en-US" dirty="0">
                <a:hlinkClick r:id="rId5"/>
              </a:rPr>
              <a:t>https://neuro4ml.github.io/reading-5</a:t>
            </a:r>
            <a:endParaRPr lang="en-US" dirty="0"/>
          </a:p>
          <a:p>
            <a:pPr marL="342900" indent="-342900">
              <a:buAutoNum type="arabicPeriod"/>
            </a:pPr>
            <a:r>
              <a:rPr lang="en-US" dirty="0">
                <a:hlinkClick r:id="rId6"/>
              </a:rPr>
              <a:t>https://arxiv.org/pdf/2305.08879</a:t>
            </a:r>
            <a:endParaRPr lang="en-US" dirty="0"/>
          </a:p>
          <a:p>
            <a:pPr marL="342900" indent="-342900">
              <a:buAutoNum type="arabicPeriod"/>
            </a:pPr>
            <a:r>
              <a:rPr lang="en-US" dirty="0">
                <a:hlinkClick r:id="rId7"/>
              </a:rPr>
              <a:t>https://theaisummer.com/spiking-neural-networks/</a:t>
            </a:r>
            <a:endParaRPr lang="en-US" dirty="0"/>
          </a:p>
          <a:p>
            <a:pPr marL="342900" indent="-342900">
              <a:buAutoNum type="arabicPeriod"/>
            </a:pPr>
            <a:r>
              <a:rPr lang="en-US" dirty="0">
                <a:hlinkClick r:id="rId8"/>
              </a:rPr>
              <a:t>https://www.mdpi.com/1424-8220/20/10/2756</a:t>
            </a:r>
            <a:endParaRPr lang="en-US" dirty="0"/>
          </a:p>
          <a:p>
            <a:pPr marL="342900" indent="-342900">
              <a:buAutoNum type="arabicPeriod"/>
            </a:pPr>
            <a:r>
              <a:rPr lang="en-US" dirty="0">
                <a:hlinkClick r:id="rId9"/>
              </a:rPr>
              <a:t>https://www.sciencedirect.com/science/article/abs/pii/S0893608020300563</a:t>
            </a:r>
            <a:endParaRPr lang="en-US" dirty="0"/>
          </a:p>
          <a:p>
            <a:pPr marL="342900" indent="-342900">
              <a:buFontTx/>
              <a:buAutoNum type="arabicPeriod"/>
            </a:pPr>
            <a:r>
              <a:rPr lang="en-US" dirty="0">
                <a:hlinkClick r:id="rId8"/>
              </a:rPr>
              <a:t>https://www.mdpi.com/1424-8220/20/10/2756</a:t>
            </a:r>
            <a:endParaRPr lang="en-US" dirty="0"/>
          </a:p>
          <a:p>
            <a:pPr marL="342900" indent="-342900">
              <a:buFontTx/>
              <a:buAutoNum type="arabicPeriod"/>
            </a:pPr>
            <a:r>
              <a:rPr lang="en-US" dirty="0">
                <a:hlinkClick r:id="rId10"/>
              </a:rPr>
              <a:t>https://www.mdpi.com/2504-2289/7/2/110</a:t>
            </a:r>
            <a:endParaRPr lang="en-US" dirty="0"/>
          </a:p>
          <a:p>
            <a:pPr marL="342900" indent="-342900">
              <a:buAutoNum type="arabicPeriod"/>
            </a:pPr>
            <a:endParaRPr lang="en-US" dirty="0"/>
          </a:p>
          <a:p>
            <a:r>
              <a:rPr lang="en-US" dirty="0" err="1"/>
              <a:t>Avancé</a:t>
            </a:r>
            <a:r>
              <a:rPr lang="en-US" dirty="0"/>
              <a:t> à revoir plus tard</a:t>
            </a:r>
          </a:p>
          <a:p>
            <a:pPr marL="342900" indent="-342900">
              <a:buAutoNum type="arabicPeriod"/>
            </a:pPr>
            <a:r>
              <a:rPr lang="en-US" dirty="0">
                <a:hlinkClick r:id="rId11"/>
              </a:rPr>
              <a:t>https://www.nature.com/articles/s41598-023-43488-x</a:t>
            </a:r>
            <a:endParaRPr lang="en-US" dirty="0"/>
          </a:p>
        </p:txBody>
      </p:sp>
    </p:spTree>
    <p:extLst>
      <p:ext uri="{BB962C8B-B14F-4D97-AF65-F5344CB8AC3E}">
        <p14:creationId xmlns:p14="http://schemas.microsoft.com/office/powerpoint/2010/main" val="126803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C154A-D56B-D82C-3575-BBB91BAD2DC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C23DB56-77C9-14D8-D423-8BA903AD6AA3}"/>
              </a:ext>
            </a:extLst>
          </p:cNvPr>
          <p:cNvSpPr>
            <a:spLocks noGrp="1"/>
          </p:cNvSpPr>
          <p:nvPr>
            <p:ph type="body" sz="quarter" idx="10"/>
          </p:nvPr>
        </p:nvSpPr>
        <p:spPr>
          <a:xfrm>
            <a:off x="531485" y="127390"/>
            <a:ext cx="11129030" cy="1127381"/>
          </a:xfrm>
        </p:spPr>
        <p:txBody>
          <a:bodyPr/>
          <a:lstStyle/>
          <a:p>
            <a:pPr algn="ctr"/>
            <a:r>
              <a:rPr lang="en-US" sz="3200" b="1" dirty="0">
                <a:latin typeface="Palatino Linotype" panose="02040502050505030304" pitchFamily="18" charset="0"/>
              </a:rPr>
              <a:t>References LNN</a:t>
            </a:r>
            <a:endParaRPr lang="fr-FR" sz="3200" b="1" dirty="0">
              <a:latin typeface="Palatino Linotype" panose="02040502050505030304" pitchFamily="18" charset="0"/>
            </a:endParaRPr>
          </a:p>
        </p:txBody>
      </p:sp>
      <p:sp>
        <p:nvSpPr>
          <p:cNvPr id="4" name="TextBox 3">
            <a:extLst>
              <a:ext uri="{FF2B5EF4-FFF2-40B4-BE49-F238E27FC236}">
                <a16:creationId xmlns:a16="http://schemas.microsoft.com/office/drawing/2014/main" id="{BED27B2D-8910-9B5C-D570-4E98D5E625FD}"/>
              </a:ext>
            </a:extLst>
          </p:cNvPr>
          <p:cNvSpPr txBox="1"/>
          <p:nvPr/>
        </p:nvSpPr>
        <p:spPr>
          <a:xfrm>
            <a:off x="207543" y="1375298"/>
            <a:ext cx="12136855" cy="5355312"/>
          </a:xfrm>
          <a:prstGeom prst="rect">
            <a:avLst/>
          </a:prstGeom>
          <a:noFill/>
        </p:spPr>
        <p:txBody>
          <a:bodyPr wrap="square">
            <a:spAutoFit/>
          </a:bodyPr>
          <a:lstStyle/>
          <a:p>
            <a:pPr marL="342900" indent="-342900">
              <a:buAutoNum type="arabicPeriod"/>
            </a:pPr>
            <a:r>
              <a:rPr lang="en-US" dirty="0">
                <a:hlinkClick r:id="rId3"/>
              </a:rPr>
              <a:t>https://arxiv.org/pdf/2504.02352</a:t>
            </a:r>
            <a:endParaRPr lang="en-US" dirty="0"/>
          </a:p>
          <a:p>
            <a:pPr marL="342900" indent="-342900">
              <a:buAutoNum type="arabicPeriod"/>
            </a:pPr>
            <a:r>
              <a:rPr lang="en-US" dirty="0">
                <a:hlinkClick r:id="rId4"/>
              </a:rPr>
              <a:t>https://weeklyreport.ai/briefings/liquid-neural-networks/</a:t>
            </a:r>
            <a:endParaRPr lang="en-US" dirty="0"/>
          </a:p>
          <a:p>
            <a:pPr marL="342900" indent="-342900">
              <a:buAutoNum type="arabicPeriod"/>
            </a:pPr>
            <a:r>
              <a:rPr lang="en-US" dirty="0">
                <a:hlinkClick r:id="rId5"/>
              </a:rPr>
              <a:t>https://www.researchgate.net/figure/Conceptual-architecture-of-a-Liquid-Neural-Network-LNN-Input-layer-left-m-input_fig1_396372611</a:t>
            </a:r>
            <a:endParaRPr lang="en-US" dirty="0"/>
          </a:p>
          <a:p>
            <a:pPr marL="342900" indent="-342900">
              <a:buAutoNum type="arabicPeriod"/>
            </a:pPr>
            <a:r>
              <a:rPr lang="en-US" dirty="0">
                <a:hlinkClick r:id="rId6"/>
              </a:rPr>
              <a:t>https://www.frontiersin.org/files/Articles/1023470/fnins-16-1023470-HTML-r1/image_m/fnins-16-1023470-g001.jpg</a:t>
            </a:r>
            <a:endParaRPr lang="en-US" dirty="0"/>
          </a:p>
          <a:p>
            <a:pPr marL="342900" indent="-342900">
              <a:buAutoNum type="arabicPeriod"/>
            </a:pPr>
            <a:r>
              <a:rPr lang="en-US" dirty="0">
                <a:hlinkClick r:id="rId7"/>
              </a:rPr>
              <a:t>https://papers.nips.cc/paper_files/paper/2018/file/69386f6bb1dfed68692a24c8686939b9-Paper.pdf</a:t>
            </a:r>
            <a:endParaRPr lang="en-US" dirty="0"/>
          </a:p>
          <a:p>
            <a:pPr marL="342900" indent="-342900">
              <a:buAutoNum type="arabicPeriod"/>
            </a:pPr>
            <a:r>
              <a:rPr lang="en-US" dirty="0">
                <a:hlinkClick r:id="rId8"/>
              </a:rPr>
              <a:t>https://arxiv.org/pdf/1803.08554</a:t>
            </a:r>
            <a:endParaRPr lang="en-US" dirty="0"/>
          </a:p>
          <a:p>
            <a:pPr marL="342900" indent="-342900">
              <a:buAutoNum type="arabicPeriod"/>
            </a:pPr>
            <a:r>
              <a:rPr lang="en-US" dirty="0">
                <a:hlinkClick r:id="rId9"/>
              </a:rPr>
              <a:t>https://www.mdpi.com/2227-7390/10/11/1844</a:t>
            </a:r>
            <a:endParaRPr lang="en-US" dirty="0"/>
          </a:p>
          <a:p>
            <a:pPr marL="342900" indent="-342900">
              <a:buAutoNum type="arabicPeriod"/>
            </a:pPr>
            <a:r>
              <a:rPr lang="en-US" dirty="0">
                <a:hlinkClick r:id="rId10"/>
              </a:rPr>
              <a:t>https://www.mdpi.com/2504-2289/7/2/110</a:t>
            </a:r>
            <a:endParaRPr lang="en-US" dirty="0"/>
          </a:p>
          <a:p>
            <a:pPr marL="342900" indent="-342900">
              <a:buAutoNum type="arabicPeriod"/>
            </a:pPr>
            <a:r>
              <a:rPr lang="en-US" dirty="0">
                <a:hlinkClick r:id="rId11"/>
              </a:rPr>
              <a:t>https://www.signalpop.com/2023/08/11/closed-form-continuous-time-liquid-neural-net-models-a-programmers-perspective/</a:t>
            </a:r>
            <a:endParaRPr lang="en-US" dirty="0"/>
          </a:p>
          <a:p>
            <a:pPr marL="342900" indent="-342900">
              <a:buAutoNum type="arabicPeriod"/>
            </a:pPr>
            <a:r>
              <a:rPr lang="en-US" dirty="0">
                <a:hlinkClick r:id="rId12"/>
              </a:rPr>
              <a:t>https://www.nature.com/articles/s42256-022-00556-7</a:t>
            </a:r>
            <a:endParaRPr lang="en-US" dirty="0"/>
          </a:p>
          <a:p>
            <a:pPr marL="342900" indent="-342900">
              <a:buAutoNum type="arabicPeriod"/>
            </a:pPr>
            <a:r>
              <a:rPr lang="en-US" dirty="0">
                <a:hlinkClick r:id="rId13"/>
              </a:rPr>
              <a:t>https://www.linkedin.com/pulse/19-neurons-self-driving-car-neural-odes-liquid-stepan-lavrinenko-u0fwc/</a:t>
            </a:r>
            <a:endParaRPr lang="en-US" dirty="0"/>
          </a:p>
          <a:p>
            <a:pPr marL="342900" indent="-342900">
              <a:buAutoNum type="arabicPeriod"/>
            </a:pPr>
            <a:endParaRPr lang="en-US" dirty="0"/>
          </a:p>
          <a:p>
            <a:r>
              <a:rPr lang="en-US" dirty="0" err="1"/>
              <a:t>Avancé</a:t>
            </a:r>
            <a:r>
              <a:rPr lang="en-US" dirty="0"/>
              <a:t> a revoir plus tard</a:t>
            </a:r>
          </a:p>
          <a:p>
            <a:pPr marL="342900" indent="-342900">
              <a:buAutoNum type="arabicPeriod"/>
            </a:pPr>
            <a:r>
              <a:rPr lang="en-US" dirty="0">
                <a:hlinkClick r:id="rId14"/>
              </a:rPr>
              <a:t>https://www.medrxiv.org/content/10.1101/2025.02.09.25321975v1.full</a:t>
            </a:r>
            <a:endParaRPr lang="en-US" dirty="0"/>
          </a:p>
          <a:p>
            <a:pPr marL="342900" indent="-342900">
              <a:buAutoNum type="arabicPeriod"/>
            </a:pPr>
            <a:r>
              <a:rPr lang="en-US" dirty="0">
                <a:hlinkClick r:id="rId15"/>
              </a:rPr>
              <a:t>https://arxiv.org/html/2507.21377v1</a:t>
            </a:r>
            <a:endParaRPr lang="en-US" dirty="0"/>
          </a:p>
          <a:p>
            <a:pPr marL="342900" indent="-342900">
              <a:buAutoNum type="arabicPeriod"/>
            </a:pPr>
            <a:r>
              <a:rPr lang="en-US" dirty="0">
                <a:hlinkClick r:id="rId16"/>
              </a:rPr>
              <a:t>https://arxiv.org/pdf/2405.06561</a:t>
            </a:r>
            <a:endParaRPr lang="en-US" dirty="0"/>
          </a:p>
          <a:p>
            <a:pPr marL="342900" indent="-342900">
              <a:buAutoNum type="arabicPeriod"/>
            </a:pPr>
            <a:r>
              <a:rPr lang="en-US" dirty="0">
                <a:hlinkClick r:id="rId17"/>
              </a:rPr>
              <a:t>https://www.sciencedirect.com/science/article/pii/S0893608019300784</a:t>
            </a:r>
            <a:endParaRPr lang="en-US" dirty="0"/>
          </a:p>
        </p:txBody>
      </p:sp>
    </p:spTree>
    <p:extLst>
      <p:ext uri="{BB962C8B-B14F-4D97-AF65-F5344CB8AC3E}">
        <p14:creationId xmlns:p14="http://schemas.microsoft.com/office/powerpoint/2010/main" val="3874030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D9565-AFCD-9EB6-0501-9F7077D852E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DBF76B5-F5AA-8983-2C59-8954CD28D941}"/>
              </a:ext>
            </a:extLst>
          </p:cNvPr>
          <p:cNvSpPr>
            <a:spLocks noGrp="1"/>
          </p:cNvSpPr>
          <p:nvPr>
            <p:ph type="body" sz="quarter" idx="10"/>
          </p:nvPr>
        </p:nvSpPr>
        <p:spPr>
          <a:xfrm>
            <a:off x="1825326" y="139421"/>
            <a:ext cx="11129030" cy="1127381"/>
          </a:xfrm>
        </p:spPr>
        <p:txBody>
          <a:bodyPr/>
          <a:lstStyle/>
          <a:p>
            <a:r>
              <a:rPr lang="en-US" sz="3200" b="1" dirty="0">
                <a:latin typeface="Palatino Linotype" panose="02040502050505030304" pitchFamily="18" charset="0"/>
              </a:rPr>
              <a:t>Principal</a:t>
            </a:r>
            <a:endParaRPr lang="fr-FR" sz="3200" b="1" dirty="0">
              <a:latin typeface="Palatino Linotype" panose="02040502050505030304" pitchFamily="18" charset="0"/>
            </a:endParaRPr>
          </a:p>
        </p:txBody>
      </p:sp>
      <p:sp>
        <p:nvSpPr>
          <p:cNvPr id="13" name="TextBox 13">
            <a:extLst>
              <a:ext uri="{FF2B5EF4-FFF2-40B4-BE49-F238E27FC236}">
                <a16:creationId xmlns:a16="http://schemas.microsoft.com/office/drawing/2014/main" id="{141EEF5A-5853-FC85-6E4B-0E23BE60749E}"/>
              </a:ext>
            </a:extLst>
          </p:cNvPr>
          <p:cNvSpPr txBox="1"/>
          <p:nvPr/>
        </p:nvSpPr>
        <p:spPr>
          <a:xfrm>
            <a:off x="5382339" y="6602069"/>
            <a:ext cx="1427321" cy="269737"/>
          </a:xfrm>
          <a:prstGeom prst="rect">
            <a:avLst/>
          </a:prstGeom>
          <a:noFill/>
        </p:spPr>
        <p:txBody>
          <a:bodyPr wrap="square" rtlCol="0" anchor="ctr">
            <a:spAutoFit/>
          </a:bodyPr>
          <a:lstStyle/>
          <a:p>
            <a:r>
              <a:rPr lang="en-US" altLang="ko-KR" sz="1100" dirty="0">
                <a:solidFill>
                  <a:schemeClr val="bg1">
                    <a:lumMod val="65000"/>
                  </a:schemeClr>
                </a:solidFill>
                <a:latin typeface="Palatino Linotype" panose="02040502050505030304" pitchFamily="18" charset="0"/>
                <a:cs typeface="Arial" pitchFamily="34" charset="0"/>
              </a:rPr>
              <a:t>ROUGUI </a:t>
            </a:r>
            <a:r>
              <a:rPr lang="en-US" altLang="ko-KR" sz="1100" dirty="0" err="1">
                <a:solidFill>
                  <a:schemeClr val="bg1">
                    <a:lumMod val="65000"/>
                  </a:schemeClr>
                </a:solidFill>
                <a:latin typeface="Palatino Linotype" panose="02040502050505030304" pitchFamily="18" charset="0"/>
                <a:cs typeface="Arial" pitchFamily="34" charset="0"/>
              </a:rPr>
              <a:t>Othmane</a:t>
            </a:r>
            <a:endParaRPr lang="ko-KR" altLang="en-US" sz="1100" dirty="0">
              <a:solidFill>
                <a:schemeClr val="bg1">
                  <a:lumMod val="65000"/>
                </a:schemeClr>
              </a:solidFill>
              <a:latin typeface="Palatino Linotype" panose="02040502050505030304" pitchFamily="18" charset="0"/>
              <a:cs typeface="Arial" pitchFamily="34" charset="0"/>
            </a:endParaRPr>
          </a:p>
        </p:txBody>
      </p:sp>
    </p:spTree>
    <p:extLst>
      <p:ext uri="{BB962C8B-B14F-4D97-AF65-F5344CB8AC3E}">
        <p14:creationId xmlns:p14="http://schemas.microsoft.com/office/powerpoint/2010/main" val="39172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62D1B-F00C-6C3C-B5DA-B65D2F55D3D6}"/>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FFC019F8-A2EA-5954-4FF1-DF158B24F6BF}"/>
              </a:ext>
            </a:extLst>
          </p:cNvPr>
          <p:cNvSpPr txBox="1"/>
          <p:nvPr/>
        </p:nvSpPr>
        <p:spPr>
          <a:xfrm>
            <a:off x="889032" y="2653940"/>
            <a:ext cx="10538223" cy="707886"/>
          </a:xfrm>
          <a:prstGeom prst="rect">
            <a:avLst/>
          </a:prstGeom>
          <a:solidFill>
            <a:schemeClr val="accent2"/>
          </a:solidFill>
        </p:spPr>
        <p:txBody>
          <a:bodyPr wrap="square">
            <a:spAutoFit/>
          </a:bodyPr>
          <a:lstStyle/>
          <a:p>
            <a:pPr algn="ctr"/>
            <a:r>
              <a:rPr lang="fr-FR" sz="4000" b="1" dirty="0" err="1">
                <a:latin typeface="Palatino"/>
              </a:rPr>
              <a:t>Hopfield</a:t>
            </a:r>
            <a:r>
              <a:rPr lang="fr-FR" sz="4000" b="1" dirty="0">
                <a:latin typeface="Palatino"/>
              </a:rPr>
              <a:t> NN</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161594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9F2E2-F2CD-7D54-303B-F5E3B55DE0E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F3A8615-8095-2E69-3348-FDBEB2562F1F}"/>
              </a:ext>
            </a:extLst>
          </p:cNvPr>
          <p:cNvSpPr>
            <a:spLocks noGrp="1"/>
          </p:cNvSpPr>
          <p:nvPr>
            <p:ph type="body" sz="quarter" idx="10"/>
          </p:nvPr>
        </p:nvSpPr>
        <p:spPr>
          <a:xfrm>
            <a:off x="1825326" y="139421"/>
            <a:ext cx="11129030" cy="1127381"/>
          </a:xfrm>
        </p:spPr>
        <p:txBody>
          <a:bodyPr/>
          <a:lstStyle/>
          <a:p>
            <a:r>
              <a:rPr lang="en-US" sz="3200" b="1" dirty="0">
                <a:latin typeface="Palatino Linotype" panose="02040502050505030304" pitchFamily="18" charset="0"/>
              </a:rPr>
              <a:t>Principal</a:t>
            </a:r>
            <a:endParaRPr lang="fr-FR" sz="3200" b="1" dirty="0">
              <a:latin typeface="Palatino Linotype" panose="02040502050505030304" pitchFamily="18" charset="0"/>
            </a:endParaRPr>
          </a:p>
        </p:txBody>
      </p:sp>
      <p:sp>
        <p:nvSpPr>
          <p:cNvPr id="13" name="TextBox 13">
            <a:extLst>
              <a:ext uri="{FF2B5EF4-FFF2-40B4-BE49-F238E27FC236}">
                <a16:creationId xmlns:a16="http://schemas.microsoft.com/office/drawing/2014/main" id="{35885277-1FA8-F875-436B-3588EE52648E}"/>
              </a:ext>
            </a:extLst>
          </p:cNvPr>
          <p:cNvSpPr txBox="1"/>
          <p:nvPr/>
        </p:nvSpPr>
        <p:spPr>
          <a:xfrm>
            <a:off x="5382339" y="6602069"/>
            <a:ext cx="1427321" cy="269737"/>
          </a:xfrm>
          <a:prstGeom prst="rect">
            <a:avLst/>
          </a:prstGeom>
          <a:noFill/>
        </p:spPr>
        <p:txBody>
          <a:bodyPr wrap="square" rtlCol="0" anchor="ctr">
            <a:spAutoFit/>
          </a:bodyPr>
          <a:lstStyle/>
          <a:p>
            <a:r>
              <a:rPr lang="en-US" altLang="ko-KR" sz="1100" dirty="0">
                <a:solidFill>
                  <a:schemeClr val="bg1">
                    <a:lumMod val="65000"/>
                  </a:schemeClr>
                </a:solidFill>
                <a:latin typeface="Palatino Linotype" panose="02040502050505030304" pitchFamily="18" charset="0"/>
                <a:cs typeface="Arial" pitchFamily="34" charset="0"/>
              </a:rPr>
              <a:t>ROUGUI </a:t>
            </a:r>
            <a:r>
              <a:rPr lang="en-US" altLang="ko-KR" sz="1100" dirty="0" err="1">
                <a:solidFill>
                  <a:schemeClr val="bg1">
                    <a:lumMod val="65000"/>
                  </a:schemeClr>
                </a:solidFill>
                <a:latin typeface="Palatino Linotype" panose="02040502050505030304" pitchFamily="18" charset="0"/>
                <a:cs typeface="Arial" pitchFamily="34" charset="0"/>
              </a:rPr>
              <a:t>Othmane</a:t>
            </a:r>
            <a:endParaRPr lang="ko-KR" altLang="en-US" sz="1100" dirty="0">
              <a:solidFill>
                <a:schemeClr val="bg1">
                  <a:lumMod val="65000"/>
                </a:schemeClr>
              </a:solidFill>
              <a:latin typeface="Palatino Linotype" panose="02040502050505030304" pitchFamily="18" charset="0"/>
              <a:cs typeface="Arial" pitchFamily="34" charset="0"/>
            </a:endParaRPr>
          </a:p>
        </p:txBody>
      </p:sp>
    </p:spTree>
    <p:extLst>
      <p:ext uri="{BB962C8B-B14F-4D97-AF65-F5344CB8AC3E}">
        <p14:creationId xmlns:p14="http://schemas.microsoft.com/office/powerpoint/2010/main" val="3210900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2568-FF5C-67A4-C72F-54F08400E152}"/>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AB58475-2110-F9AD-4CF9-06BE3D1B683C}"/>
              </a:ext>
            </a:extLst>
          </p:cNvPr>
          <p:cNvSpPr txBox="1"/>
          <p:nvPr/>
        </p:nvSpPr>
        <p:spPr>
          <a:xfrm>
            <a:off x="889032" y="2653940"/>
            <a:ext cx="10538223" cy="1323439"/>
          </a:xfrm>
          <a:prstGeom prst="rect">
            <a:avLst/>
          </a:prstGeom>
          <a:solidFill>
            <a:schemeClr val="accent2"/>
          </a:solidFill>
        </p:spPr>
        <p:txBody>
          <a:bodyPr wrap="square">
            <a:spAutoFit/>
          </a:bodyPr>
          <a:lstStyle/>
          <a:p>
            <a:pPr algn="ctr"/>
            <a:r>
              <a:rPr lang="fr-FR" sz="4000" b="1" dirty="0" err="1">
                <a:latin typeface="Palatino"/>
              </a:rPr>
              <a:t>Hopfield</a:t>
            </a:r>
            <a:r>
              <a:rPr lang="fr-FR" sz="4000" b="1" dirty="0">
                <a:latin typeface="Palatino"/>
              </a:rPr>
              <a:t> Nets </a:t>
            </a:r>
            <a:r>
              <a:rPr lang="fr-FR" sz="4000" b="1" dirty="0" err="1">
                <a:latin typeface="Palatino"/>
              </a:rPr>
              <a:t>with</a:t>
            </a:r>
            <a:r>
              <a:rPr lang="fr-FR" sz="4000" b="1" dirty="0">
                <a:latin typeface="Palatino"/>
              </a:rPr>
              <a:t> Boltzmann Equation (</a:t>
            </a:r>
            <a:r>
              <a:rPr lang="fr-FR" sz="4000" b="1" dirty="0" err="1">
                <a:latin typeface="Palatino"/>
              </a:rPr>
              <a:t>ismail</a:t>
            </a:r>
            <a:r>
              <a:rPr lang="fr-FR" sz="4000" b="1" dirty="0">
                <a:latin typeface="Palatino"/>
              </a:rPr>
              <a:t>)</a:t>
            </a:r>
            <a:endParaRPr lang="fr-FR" sz="4000" b="1" dirty="0">
              <a:solidFill>
                <a:schemeClr val="bg2">
                  <a:lumMod val="10000"/>
                </a:schemeClr>
              </a:solidFill>
              <a:latin typeface="Palatino"/>
            </a:endParaRPr>
          </a:p>
        </p:txBody>
      </p:sp>
    </p:spTree>
    <p:extLst>
      <p:ext uri="{BB962C8B-B14F-4D97-AF65-F5344CB8AC3E}">
        <p14:creationId xmlns:p14="http://schemas.microsoft.com/office/powerpoint/2010/main" val="646071728"/>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86309</TotalTime>
  <Words>5255</Words>
  <Application>Microsoft Office PowerPoint</Application>
  <PresentationFormat>Widescreen</PresentationFormat>
  <Paragraphs>572</Paragraphs>
  <Slides>55</Slides>
  <Notes>48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55</vt:i4>
      </vt:variant>
    </vt:vector>
  </HeadingPairs>
  <TitlesOfParts>
    <vt:vector size="69" baseType="lpstr">
      <vt:lpstr>Arial</vt:lpstr>
      <vt:lpstr>Arial MT</vt:lpstr>
      <vt:lpstr>Calibri</vt:lpstr>
      <vt:lpstr>Cambria Math</vt:lpstr>
      <vt:lpstr>Courier New</vt:lpstr>
      <vt:lpstr>Google Sans</vt:lpstr>
      <vt:lpstr>Google Sans Text</vt:lpstr>
      <vt:lpstr>KaTeX_Main</vt:lpstr>
      <vt:lpstr>KaTeX_Math</vt:lpstr>
      <vt:lpstr>Palatino</vt:lpstr>
      <vt:lpstr>Palatino Linotype</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EL ADRAOUI ISMAIL</cp:lastModifiedBy>
  <cp:revision>340</cp:revision>
  <dcterms:created xsi:type="dcterms:W3CDTF">2018-04-24T17:14:44Z</dcterms:created>
  <dcterms:modified xsi:type="dcterms:W3CDTF">2025-12-13T00:00:40Z</dcterms:modified>
</cp:coreProperties>
</file>